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90" r:id="rId3"/>
    <p:sldId id="257" r:id="rId4"/>
    <p:sldId id="258" r:id="rId5"/>
    <p:sldId id="289" r:id="rId6"/>
    <p:sldId id="288" r:id="rId7"/>
    <p:sldId id="286" r:id="rId8"/>
    <p:sldId id="287" r:id="rId9"/>
    <p:sldId id="291" r:id="rId10"/>
    <p:sldId id="292" r:id="rId11"/>
    <p:sldId id="293" r:id="rId12"/>
    <p:sldId id="294" r:id="rId13"/>
    <p:sldId id="295" r:id="rId14"/>
    <p:sldId id="296" r:id="rId15"/>
    <p:sldId id="300" r:id="rId16"/>
    <p:sldId id="298" r:id="rId17"/>
    <p:sldId id="299" r:id="rId18"/>
    <p:sldId id="297" r:id="rId19"/>
    <p:sldId id="301" r:id="rId20"/>
    <p:sldId id="302" r:id="rId21"/>
    <p:sldId id="303" r:id="rId22"/>
    <p:sldId id="304" r:id="rId23"/>
    <p:sldId id="305" r:id="rId24"/>
    <p:sldId id="306" r:id="rId25"/>
    <p:sldId id="307" r:id="rId26"/>
    <p:sldId id="282" r:id="rId27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575D"/>
    <a:srgbClr val="8C93A0"/>
    <a:srgbClr val="9BA1AD"/>
    <a:srgbClr val="3F4247"/>
    <a:srgbClr val="594A42"/>
    <a:srgbClr val="B0B3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68" autoAdjust="0"/>
    <p:restoredTop sz="91859" autoAdjust="0"/>
  </p:normalViewPr>
  <p:slideViewPr>
    <p:cSldViewPr snapToGrid="0">
      <p:cViewPr>
        <p:scale>
          <a:sx n="66" d="100"/>
          <a:sy n="66" d="100"/>
        </p:scale>
        <p:origin x="1325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301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905B3-51E8-4049-ADEA-E6FBB165592A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FC3E8-7552-41B7-B2F5-F57F664ED6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1459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85F0F6-1A4A-497E-A5DB-23D651485E04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2ADC16-FBB3-447E-9DBF-47416711F5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574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44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BF6C4-596E-F5D6-CABD-47E7660FF4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FE75004-4553-2B72-DF36-D440E45A99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4CA3010-0BDD-D0B0-82B1-08F633604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918CE8-7DAD-F900-BF07-865A81860C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124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4E7308-C72B-94D0-05B5-D54C4A154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3E5041E-C09F-F6D5-B2E9-370F53453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2F0A7CB-7D7D-64E8-FC59-BE63B4B9CF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A2B9AB-965C-1E09-FEA4-FF4B2242CFB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725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E6601-C711-7E4D-64BB-9562E9013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FB4D815-4498-88C2-C5A2-BC87E243A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BA6664-BDC7-9C93-94FD-31667267CC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1A2EB6-7873-CA6F-0C0D-A15CE94815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069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BE08F-9371-EB03-3760-5F1E9F6B41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9A80D6-37B9-D47E-F57E-8CDA02A301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63FBE35-F6D7-53F6-61CF-DD272C4398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4B236FF-40D6-5692-A95D-1DD9E2A183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828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C71AD-252E-6435-F776-477051528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6B6B49ED-76EA-281E-DFCE-51D32E98D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EEC9BA9-FD5C-C111-F05D-786A7F43C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FF637CF-C826-DD56-E491-7878DC94C0A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0309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6D2C0-97DC-02D9-44E3-0CB9A7A5BE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C37F627-8247-1AE7-BD47-4D6B3D4984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75AC9E0-0FD8-9BF0-5B86-6A621D40B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B179804-CA04-073A-BF04-6E49AAA00A4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1861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736D4-9DBC-25E1-08F5-3C7A5EFFF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8CF7B37-D923-41D6-92B5-B9F3B459F4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04C6A13-98CE-3E74-47C4-D83374184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A838C0-2D7D-393F-7D13-2AB29737A6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054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892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15465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2640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C39DE-A90C-6AFC-BC32-1397A50A7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57AF6C3-0CBE-48E0-59B4-522ADEFFA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2502CDC-4D95-E3E9-35A2-C03D047A71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DD6B7ED-67B0-4CB0-3A0E-15D2485F4AF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7407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596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7901A-7F93-FBB0-C22A-3A8E9DFCF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3345116-A8A5-B706-9E65-37108A0839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1326783-0D37-4927-EADF-FA04D24C60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14FD43-AE87-2586-4BE9-F47CD510FB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93225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65CB87-8B01-EDEA-97B6-89EA6CA26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380DAB1-A10E-64D2-94FD-4A299B0554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CF827D6-E303-3EDB-88B1-1516C925B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3EAF12-E8D8-78CB-4CA5-05E9372D7C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37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E53E0A-8D12-C485-7816-06772CB66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4DBED516-5B9E-A18E-90E3-C8024D37D9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EC56368-6050-D172-D839-537A06F41C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B58DBA0-A208-38C5-159B-BE2C000842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34631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5D5E3D-4106-ED72-5335-B1919DBA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5F4119A-F8CA-FB2E-7AC8-4CE5BF6213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6CA6BE4-D834-155C-3AD9-9FF99F2604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82A3DF-0789-7CC8-8D22-3F3FD443D8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2ADC16-FBB3-447E-9DBF-47416711F54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292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gradFill flip="none" rotWithShape="1">
          <a:gsLst>
            <a:gs pos="0">
              <a:schemeClr val="bg1"/>
            </a:gs>
            <a:gs pos="51000">
              <a:schemeClr val="bg2"/>
            </a:gs>
            <a:gs pos="100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08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48B3-0320-49E1-A174-9F64B430EED7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5B41-6058-4B51-B473-1B47E0309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84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48B3-0320-49E1-A174-9F64B430EED7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5B41-6058-4B51-B473-1B47E0309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48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48B3-0320-49E1-A174-9F64B430EED7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5B41-6058-4B51-B473-1B47E0309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741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48B3-0320-49E1-A174-9F64B430EED7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5B41-6058-4B51-B473-1B47E0309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00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48B3-0320-49E1-A174-9F64B430EED7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5B41-6058-4B51-B473-1B47E0309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983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48B3-0320-49E1-A174-9F64B430EED7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5B41-6058-4B51-B473-1B47E0309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69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bg>
      <p:bgPr>
        <a:gradFill flip="none" rotWithShape="1">
          <a:gsLst>
            <a:gs pos="0">
              <a:schemeClr val="bg1"/>
            </a:gs>
            <a:gs pos="51000">
              <a:schemeClr val="bg2"/>
            </a:gs>
            <a:gs pos="100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08105" y="245621"/>
            <a:ext cx="2487494" cy="581149"/>
            <a:chOff x="4662605" y="245621"/>
            <a:chExt cx="2487494" cy="581149"/>
          </a:xfrm>
        </p:grpSpPr>
        <p:grpSp>
          <p:nvGrpSpPr>
            <p:cNvPr id="3" name="组合 2"/>
            <p:cNvGrpSpPr/>
            <p:nvPr/>
          </p:nvGrpSpPr>
          <p:grpSpPr>
            <a:xfrm>
              <a:off x="4662605" y="245621"/>
              <a:ext cx="2427621" cy="581149"/>
              <a:chOff x="7799505" y="1198121"/>
              <a:chExt cx="2427621" cy="581149"/>
            </a:xfrm>
          </p:grpSpPr>
          <p:grpSp>
            <p:nvGrpSpPr>
              <p:cNvPr id="11" name="组合 10"/>
              <p:cNvGrpSpPr/>
              <p:nvPr/>
            </p:nvGrpSpPr>
            <p:grpSpPr>
              <a:xfrm flipH="1">
                <a:off x="7799505" y="1198121"/>
                <a:ext cx="960120" cy="581149"/>
                <a:chOff x="9787459" y="1304801"/>
                <a:chExt cx="960120" cy="581149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9858579" y="1340361"/>
                  <a:ext cx="889000" cy="503679"/>
                  <a:chOff x="7378700" y="2527300"/>
                  <a:chExt cx="889000" cy="1090950"/>
                </a:xfrm>
              </p:grpSpPr>
              <p:cxnSp>
                <p:nvCxnSpPr>
                  <p:cNvPr id="17" name="直接连接符 16"/>
                  <p:cNvCxnSpPr/>
                  <p:nvPr/>
                </p:nvCxnSpPr>
                <p:spPr>
                  <a:xfrm>
                    <a:off x="7378700" y="2527300"/>
                    <a:ext cx="876300" cy="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8267700" y="2527300"/>
                    <a:ext cx="0" cy="109095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 flipH="1">
                    <a:off x="7816850" y="3618250"/>
                    <a:ext cx="438150" cy="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椭圆 14"/>
                <p:cNvSpPr/>
                <p:nvPr/>
              </p:nvSpPr>
              <p:spPr>
                <a:xfrm>
                  <a:off x="9787459" y="1304801"/>
                  <a:ext cx="83820" cy="83820"/>
                </a:xfrm>
                <a:prstGeom prst="ellipse">
                  <a:avLst/>
                </a:prstGeom>
                <a:solidFill>
                  <a:srgbClr val="3F42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242119" y="1802130"/>
                  <a:ext cx="83820" cy="83820"/>
                </a:xfrm>
                <a:prstGeom prst="ellipse">
                  <a:avLst/>
                </a:prstGeom>
                <a:solidFill>
                  <a:srgbClr val="3F42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7989582" y="1269242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594A4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2400" dirty="0">
                  <a:solidFill>
                    <a:srgbClr val="594A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426633" y="1315408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请输入你的题目</a:t>
                </a: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V="1">
              <a:off x="6189979" y="245621"/>
              <a:ext cx="960120" cy="581149"/>
              <a:chOff x="9787459" y="1304801"/>
              <a:chExt cx="960120" cy="581149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9858579" y="1340361"/>
                <a:ext cx="889000" cy="503679"/>
                <a:chOff x="7378700" y="2527300"/>
                <a:chExt cx="889000" cy="1090950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>
                  <a:off x="7378700" y="2527300"/>
                  <a:ext cx="87630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8267700" y="2527300"/>
                  <a:ext cx="0" cy="109095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 flipH="1">
                  <a:off x="7816850" y="3618250"/>
                  <a:ext cx="43815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椭圆 5"/>
              <p:cNvSpPr/>
              <p:nvPr/>
            </p:nvSpPr>
            <p:spPr>
              <a:xfrm>
                <a:off x="9787459" y="1304801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242119" y="1802130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0" name="图片 19" descr="bd24218a68ba4b70c817e5e6e508ee7e"/>
          <p:cNvPicPr>
            <a:picLocks noChangeAspect="1"/>
          </p:cNvPicPr>
          <p:nvPr userDrawn="1"/>
        </p:nvPicPr>
        <p:blipFill>
          <a:blip r:embed="rId2">
            <a:lum bright="-100000" contrast="-6000"/>
          </a:blip>
          <a:srcRect t="59224" r="4501"/>
          <a:stretch>
            <a:fillRect/>
          </a:stretch>
        </p:blipFill>
        <p:spPr>
          <a:xfrm rot="13998269">
            <a:off x="-1688996" y="4827229"/>
            <a:ext cx="3829466" cy="2167139"/>
          </a:xfrm>
          <a:prstGeom prst="rect">
            <a:avLst/>
          </a:prstGeom>
        </p:spPr>
      </p:pic>
      <p:pic>
        <p:nvPicPr>
          <p:cNvPr id="21" name="图片 20" descr="bd24218a68ba4b70c817e5e6e508ee7e"/>
          <p:cNvPicPr>
            <a:picLocks noChangeAspect="1"/>
          </p:cNvPicPr>
          <p:nvPr userDrawn="1"/>
        </p:nvPicPr>
        <p:blipFill>
          <a:blip r:embed="rId2">
            <a:lum bright="-100000" contrast="-6000"/>
          </a:blip>
          <a:srcRect t="59224" r="4501"/>
          <a:stretch>
            <a:fillRect/>
          </a:stretch>
        </p:blipFill>
        <p:spPr>
          <a:xfrm rot="2700000" flipH="1">
            <a:off x="8549731" y="-562659"/>
            <a:ext cx="5791928" cy="32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95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gradFill flip="none" rotWithShape="1">
          <a:gsLst>
            <a:gs pos="0">
              <a:schemeClr val="bg1"/>
            </a:gs>
            <a:gs pos="51000">
              <a:schemeClr val="bg2"/>
            </a:gs>
            <a:gs pos="100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08105" y="245621"/>
            <a:ext cx="2487494" cy="581149"/>
            <a:chOff x="4662605" y="245621"/>
            <a:chExt cx="2487494" cy="581149"/>
          </a:xfrm>
        </p:grpSpPr>
        <p:grpSp>
          <p:nvGrpSpPr>
            <p:cNvPr id="3" name="组合 2"/>
            <p:cNvGrpSpPr/>
            <p:nvPr/>
          </p:nvGrpSpPr>
          <p:grpSpPr>
            <a:xfrm>
              <a:off x="4662605" y="245621"/>
              <a:ext cx="2427621" cy="581149"/>
              <a:chOff x="7799505" y="1198121"/>
              <a:chExt cx="2427621" cy="581149"/>
            </a:xfrm>
          </p:grpSpPr>
          <p:grpSp>
            <p:nvGrpSpPr>
              <p:cNvPr id="11" name="组合 10"/>
              <p:cNvGrpSpPr/>
              <p:nvPr/>
            </p:nvGrpSpPr>
            <p:grpSpPr>
              <a:xfrm flipH="1">
                <a:off x="7799505" y="1198121"/>
                <a:ext cx="960120" cy="581149"/>
                <a:chOff x="9787459" y="1304801"/>
                <a:chExt cx="960120" cy="581149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9858579" y="1340361"/>
                  <a:ext cx="889000" cy="503679"/>
                  <a:chOff x="7378700" y="2527300"/>
                  <a:chExt cx="889000" cy="1090950"/>
                </a:xfrm>
              </p:grpSpPr>
              <p:cxnSp>
                <p:nvCxnSpPr>
                  <p:cNvPr id="17" name="直接连接符 16"/>
                  <p:cNvCxnSpPr/>
                  <p:nvPr/>
                </p:nvCxnSpPr>
                <p:spPr>
                  <a:xfrm>
                    <a:off x="7378700" y="2527300"/>
                    <a:ext cx="876300" cy="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8267700" y="2527300"/>
                    <a:ext cx="0" cy="109095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 flipH="1">
                    <a:off x="7816850" y="3618250"/>
                    <a:ext cx="438150" cy="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椭圆 14"/>
                <p:cNvSpPr/>
                <p:nvPr/>
              </p:nvSpPr>
              <p:spPr>
                <a:xfrm>
                  <a:off x="9787459" y="1304801"/>
                  <a:ext cx="83820" cy="83820"/>
                </a:xfrm>
                <a:prstGeom prst="ellipse">
                  <a:avLst/>
                </a:prstGeom>
                <a:solidFill>
                  <a:srgbClr val="3F42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242119" y="1802130"/>
                  <a:ext cx="83820" cy="83820"/>
                </a:xfrm>
                <a:prstGeom prst="ellipse">
                  <a:avLst/>
                </a:prstGeom>
                <a:solidFill>
                  <a:srgbClr val="3F42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7989582" y="1269242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594A4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2400" dirty="0">
                  <a:solidFill>
                    <a:srgbClr val="594A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426633" y="1315408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请输入你的题目</a:t>
                </a: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V="1">
              <a:off x="6189979" y="245621"/>
              <a:ext cx="960120" cy="581149"/>
              <a:chOff x="9787459" y="1304801"/>
              <a:chExt cx="960120" cy="581149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9858579" y="1340361"/>
                <a:ext cx="889000" cy="503679"/>
                <a:chOff x="7378700" y="2527300"/>
                <a:chExt cx="889000" cy="1090950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>
                  <a:off x="7378700" y="2527300"/>
                  <a:ext cx="87630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8267700" y="2527300"/>
                  <a:ext cx="0" cy="109095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 flipH="1">
                  <a:off x="7816850" y="3618250"/>
                  <a:ext cx="43815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椭圆 5"/>
              <p:cNvSpPr/>
              <p:nvPr/>
            </p:nvSpPr>
            <p:spPr>
              <a:xfrm>
                <a:off x="9787459" y="1304801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242119" y="1802130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0" name="图片 19" descr="bd24218a68ba4b70c817e5e6e508ee7e"/>
          <p:cNvPicPr>
            <a:picLocks noChangeAspect="1"/>
          </p:cNvPicPr>
          <p:nvPr userDrawn="1"/>
        </p:nvPicPr>
        <p:blipFill>
          <a:blip r:embed="rId2">
            <a:lum bright="-100000" contrast="-6000"/>
          </a:blip>
          <a:srcRect t="59224" r="4501"/>
          <a:stretch>
            <a:fillRect/>
          </a:stretch>
        </p:blipFill>
        <p:spPr>
          <a:xfrm rot="13998269">
            <a:off x="-1688996" y="4827229"/>
            <a:ext cx="3829466" cy="2167139"/>
          </a:xfrm>
          <a:prstGeom prst="rect">
            <a:avLst/>
          </a:prstGeom>
        </p:spPr>
      </p:pic>
      <p:pic>
        <p:nvPicPr>
          <p:cNvPr id="21" name="图片 20" descr="bd24218a68ba4b70c817e5e6e508ee7e"/>
          <p:cNvPicPr>
            <a:picLocks noChangeAspect="1"/>
          </p:cNvPicPr>
          <p:nvPr userDrawn="1"/>
        </p:nvPicPr>
        <p:blipFill>
          <a:blip r:embed="rId2">
            <a:lum bright="-100000" contrast="-6000"/>
          </a:blip>
          <a:srcRect t="59224" r="4501"/>
          <a:stretch>
            <a:fillRect/>
          </a:stretch>
        </p:blipFill>
        <p:spPr>
          <a:xfrm rot="2700000" flipH="1">
            <a:off x="8549731" y="-562659"/>
            <a:ext cx="5791928" cy="32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992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bg>
      <p:bgPr>
        <a:gradFill flip="none" rotWithShape="1">
          <a:gsLst>
            <a:gs pos="0">
              <a:schemeClr val="bg1"/>
            </a:gs>
            <a:gs pos="51000">
              <a:schemeClr val="bg2"/>
            </a:gs>
            <a:gs pos="100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08105" y="245621"/>
            <a:ext cx="2487494" cy="581149"/>
            <a:chOff x="4662605" y="245621"/>
            <a:chExt cx="2487494" cy="581149"/>
          </a:xfrm>
        </p:grpSpPr>
        <p:grpSp>
          <p:nvGrpSpPr>
            <p:cNvPr id="3" name="组合 2"/>
            <p:cNvGrpSpPr/>
            <p:nvPr/>
          </p:nvGrpSpPr>
          <p:grpSpPr>
            <a:xfrm>
              <a:off x="4662605" y="245621"/>
              <a:ext cx="2427621" cy="581149"/>
              <a:chOff x="7799505" y="1198121"/>
              <a:chExt cx="2427621" cy="581149"/>
            </a:xfrm>
          </p:grpSpPr>
          <p:grpSp>
            <p:nvGrpSpPr>
              <p:cNvPr id="11" name="组合 10"/>
              <p:cNvGrpSpPr/>
              <p:nvPr/>
            </p:nvGrpSpPr>
            <p:grpSpPr>
              <a:xfrm flipH="1">
                <a:off x="7799505" y="1198121"/>
                <a:ext cx="960120" cy="581149"/>
                <a:chOff x="9787459" y="1304801"/>
                <a:chExt cx="960120" cy="581149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9858579" y="1340361"/>
                  <a:ext cx="889000" cy="503679"/>
                  <a:chOff x="7378700" y="2527300"/>
                  <a:chExt cx="889000" cy="1090950"/>
                </a:xfrm>
              </p:grpSpPr>
              <p:cxnSp>
                <p:nvCxnSpPr>
                  <p:cNvPr id="17" name="直接连接符 16"/>
                  <p:cNvCxnSpPr/>
                  <p:nvPr/>
                </p:nvCxnSpPr>
                <p:spPr>
                  <a:xfrm>
                    <a:off x="7378700" y="2527300"/>
                    <a:ext cx="876300" cy="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8267700" y="2527300"/>
                    <a:ext cx="0" cy="109095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 flipH="1">
                    <a:off x="7816850" y="3618250"/>
                    <a:ext cx="438150" cy="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椭圆 14"/>
                <p:cNvSpPr/>
                <p:nvPr/>
              </p:nvSpPr>
              <p:spPr>
                <a:xfrm>
                  <a:off x="9787459" y="1304801"/>
                  <a:ext cx="83820" cy="83820"/>
                </a:xfrm>
                <a:prstGeom prst="ellipse">
                  <a:avLst/>
                </a:prstGeom>
                <a:solidFill>
                  <a:srgbClr val="3F42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242119" y="1802130"/>
                  <a:ext cx="83820" cy="83820"/>
                </a:xfrm>
                <a:prstGeom prst="ellipse">
                  <a:avLst/>
                </a:prstGeom>
                <a:solidFill>
                  <a:srgbClr val="3F42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7989582" y="1269242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594A4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2400" dirty="0">
                  <a:solidFill>
                    <a:srgbClr val="594A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426633" y="1315408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请输入你的题目</a:t>
                </a: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V="1">
              <a:off x="6189979" y="245621"/>
              <a:ext cx="960120" cy="581149"/>
              <a:chOff x="9787459" y="1304801"/>
              <a:chExt cx="960120" cy="581149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9858579" y="1340361"/>
                <a:ext cx="889000" cy="503679"/>
                <a:chOff x="7378700" y="2527300"/>
                <a:chExt cx="889000" cy="1090950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>
                  <a:off x="7378700" y="2527300"/>
                  <a:ext cx="87630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8267700" y="2527300"/>
                  <a:ext cx="0" cy="109095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 flipH="1">
                  <a:off x="7816850" y="3618250"/>
                  <a:ext cx="43815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椭圆 5"/>
              <p:cNvSpPr/>
              <p:nvPr/>
            </p:nvSpPr>
            <p:spPr>
              <a:xfrm>
                <a:off x="9787459" y="1304801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242119" y="1802130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0" name="图片 19" descr="bd24218a68ba4b70c817e5e6e508ee7e"/>
          <p:cNvPicPr>
            <a:picLocks noChangeAspect="1"/>
          </p:cNvPicPr>
          <p:nvPr userDrawn="1"/>
        </p:nvPicPr>
        <p:blipFill>
          <a:blip r:embed="rId2">
            <a:lum bright="-100000" contrast="-6000"/>
          </a:blip>
          <a:srcRect t="59224" r="4501"/>
          <a:stretch>
            <a:fillRect/>
          </a:stretch>
        </p:blipFill>
        <p:spPr>
          <a:xfrm rot="13998269">
            <a:off x="-1688996" y="4827229"/>
            <a:ext cx="3829466" cy="2167139"/>
          </a:xfrm>
          <a:prstGeom prst="rect">
            <a:avLst/>
          </a:prstGeom>
        </p:spPr>
      </p:pic>
      <p:pic>
        <p:nvPicPr>
          <p:cNvPr id="21" name="图片 20" descr="bd24218a68ba4b70c817e5e6e508ee7e"/>
          <p:cNvPicPr>
            <a:picLocks noChangeAspect="1"/>
          </p:cNvPicPr>
          <p:nvPr userDrawn="1"/>
        </p:nvPicPr>
        <p:blipFill>
          <a:blip r:embed="rId2">
            <a:lum bright="-100000" contrast="-6000"/>
          </a:blip>
          <a:srcRect t="59224" r="4501"/>
          <a:stretch>
            <a:fillRect/>
          </a:stretch>
        </p:blipFill>
        <p:spPr>
          <a:xfrm rot="2700000" flipH="1">
            <a:off x="8549731" y="-562659"/>
            <a:ext cx="5791928" cy="32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3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gradFill flip="none" rotWithShape="1">
          <a:gsLst>
            <a:gs pos="0">
              <a:schemeClr val="bg1"/>
            </a:gs>
            <a:gs pos="51000">
              <a:schemeClr val="bg2"/>
            </a:gs>
            <a:gs pos="100000">
              <a:schemeClr val="bg2">
                <a:lumMod val="9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408105" y="245621"/>
            <a:ext cx="2487494" cy="581149"/>
            <a:chOff x="4662605" y="245621"/>
            <a:chExt cx="2487494" cy="581149"/>
          </a:xfrm>
        </p:grpSpPr>
        <p:grpSp>
          <p:nvGrpSpPr>
            <p:cNvPr id="3" name="组合 2"/>
            <p:cNvGrpSpPr/>
            <p:nvPr/>
          </p:nvGrpSpPr>
          <p:grpSpPr>
            <a:xfrm>
              <a:off x="4662605" y="245621"/>
              <a:ext cx="2427621" cy="581149"/>
              <a:chOff x="7799505" y="1198121"/>
              <a:chExt cx="2427621" cy="581149"/>
            </a:xfrm>
          </p:grpSpPr>
          <p:grpSp>
            <p:nvGrpSpPr>
              <p:cNvPr id="11" name="组合 10"/>
              <p:cNvGrpSpPr/>
              <p:nvPr/>
            </p:nvGrpSpPr>
            <p:grpSpPr>
              <a:xfrm flipH="1">
                <a:off x="7799505" y="1198121"/>
                <a:ext cx="960120" cy="581149"/>
                <a:chOff x="9787459" y="1304801"/>
                <a:chExt cx="960120" cy="581149"/>
              </a:xfrm>
            </p:grpSpPr>
            <p:grpSp>
              <p:nvGrpSpPr>
                <p:cNvPr id="14" name="组合 13"/>
                <p:cNvGrpSpPr/>
                <p:nvPr/>
              </p:nvGrpSpPr>
              <p:grpSpPr>
                <a:xfrm>
                  <a:off x="9858579" y="1340361"/>
                  <a:ext cx="889000" cy="503679"/>
                  <a:chOff x="7378700" y="2527300"/>
                  <a:chExt cx="889000" cy="1090950"/>
                </a:xfrm>
              </p:grpSpPr>
              <p:cxnSp>
                <p:nvCxnSpPr>
                  <p:cNvPr id="17" name="直接连接符 16"/>
                  <p:cNvCxnSpPr/>
                  <p:nvPr/>
                </p:nvCxnSpPr>
                <p:spPr>
                  <a:xfrm>
                    <a:off x="7378700" y="2527300"/>
                    <a:ext cx="876300" cy="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" name="直接连接符 17"/>
                  <p:cNvCxnSpPr/>
                  <p:nvPr/>
                </p:nvCxnSpPr>
                <p:spPr>
                  <a:xfrm>
                    <a:off x="8267700" y="2527300"/>
                    <a:ext cx="0" cy="109095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" name="直接连接符 18"/>
                  <p:cNvCxnSpPr/>
                  <p:nvPr/>
                </p:nvCxnSpPr>
                <p:spPr>
                  <a:xfrm flipH="1">
                    <a:off x="7816850" y="3618250"/>
                    <a:ext cx="438150" cy="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" name="椭圆 14"/>
                <p:cNvSpPr/>
                <p:nvPr/>
              </p:nvSpPr>
              <p:spPr>
                <a:xfrm>
                  <a:off x="9787459" y="1304801"/>
                  <a:ext cx="83820" cy="83820"/>
                </a:xfrm>
                <a:prstGeom prst="ellipse">
                  <a:avLst/>
                </a:prstGeom>
                <a:solidFill>
                  <a:srgbClr val="3F42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" name="椭圆 15"/>
                <p:cNvSpPr/>
                <p:nvPr/>
              </p:nvSpPr>
              <p:spPr>
                <a:xfrm>
                  <a:off x="10242119" y="1802130"/>
                  <a:ext cx="83820" cy="83820"/>
                </a:xfrm>
                <a:prstGeom prst="ellipse">
                  <a:avLst/>
                </a:prstGeom>
                <a:solidFill>
                  <a:srgbClr val="3F42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2" name="文本框 11"/>
              <p:cNvSpPr txBox="1"/>
              <p:nvPr/>
            </p:nvSpPr>
            <p:spPr>
              <a:xfrm>
                <a:off x="7989582" y="1269242"/>
                <a:ext cx="54694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rgbClr val="594A4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zh-CN" altLang="en-US" sz="2400" dirty="0">
                  <a:solidFill>
                    <a:srgbClr val="594A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8426633" y="1315408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请输入你的题目</a:t>
                </a: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 flipV="1">
              <a:off x="6189979" y="245621"/>
              <a:ext cx="960120" cy="581149"/>
              <a:chOff x="9787459" y="1304801"/>
              <a:chExt cx="960120" cy="581149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9858579" y="1340361"/>
                <a:ext cx="889000" cy="503679"/>
                <a:chOff x="7378700" y="2527300"/>
                <a:chExt cx="889000" cy="1090950"/>
              </a:xfrm>
            </p:grpSpPr>
            <p:cxnSp>
              <p:nvCxnSpPr>
                <p:cNvPr id="8" name="直接连接符 7"/>
                <p:cNvCxnSpPr/>
                <p:nvPr/>
              </p:nvCxnSpPr>
              <p:spPr>
                <a:xfrm>
                  <a:off x="7378700" y="2527300"/>
                  <a:ext cx="87630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" name="直接连接符 8"/>
                <p:cNvCxnSpPr/>
                <p:nvPr/>
              </p:nvCxnSpPr>
              <p:spPr>
                <a:xfrm>
                  <a:off x="8267700" y="2527300"/>
                  <a:ext cx="0" cy="109095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 flipH="1">
                  <a:off x="7816850" y="3618250"/>
                  <a:ext cx="43815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" name="椭圆 5"/>
              <p:cNvSpPr/>
              <p:nvPr/>
            </p:nvSpPr>
            <p:spPr>
              <a:xfrm>
                <a:off x="9787459" y="1304801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10242119" y="1802130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20" name="图片 19" descr="bd24218a68ba4b70c817e5e6e508ee7e"/>
          <p:cNvPicPr>
            <a:picLocks noChangeAspect="1"/>
          </p:cNvPicPr>
          <p:nvPr userDrawn="1"/>
        </p:nvPicPr>
        <p:blipFill>
          <a:blip r:embed="rId2">
            <a:lum bright="-100000" contrast="-6000"/>
          </a:blip>
          <a:srcRect t="59224" r="4501"/>
          <a:stretch>
            <a:fillRect/>
          </a:stretch>
        </p:blipFill>
        <p:spPr>
          <a:xfrm rot="13998269">
            <a:off x="-1688996" y="4827229"/>
            <a:ext cx="3829466" cy="2167139"/>
          </a:xfrm>
          <a:prstGeom prst="rect">
            <a:avLst/>
          </a:prstGeom>
        </p:spPr>
      </p:pic>
      <p:pic>
        <p:nvPicPr>
          <p:cNvPr id="21" name="图片 20" descr="bd24218a68ba4b70c817e5e6e508ee7e"/>
          <p:cNvPicPr>
            <a:picLocks noChangeAspect="1"/>
          </p:cNvPicPr>
          <p:nvPr userDrawn="1"/>
        </p:nvPicPr>
        <p:blipFill>
          <a:blip r:embed="rId2">
            <a:lum bright="-100000" contrast="-6000"/>
          </a:blip>
          <a:srcRect t="59224" r="4501"/>
          <a:stretch>
            <a:fillRect/>
          </a:stretch>
        </p:blipFill>
        <p:spPr>
          <a:xfrm rot="2700000" flipH="1">
            <a:off x="8549731" y="-562659"/>
            <a:ext cx="5791928" cy="327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6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48B3-0320-49E1-A174-9F64B430EED7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5B41-6058-4B51-B473-1B47E0309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385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48B3-0320-49E1-A174-9F64B430EED7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5B41-6058-4B51-B473-1B47E0309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79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48B3-0320-49E1-A174-9F64B430EED7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5B41-6058-4B51-B473-1B47E0309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87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F748B3-0320-49E1-A174-9F64B430EED7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435B41-6058-4B51-B473-1B47E0309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888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F748B3-0320-49E1-A174-9F64B430EED7}" type="datetimeFigureOut">
              <a:rPr lang="zh-CN" altLang="en-US" smtClean="0"/>
              <a:t>2024/11/11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435B41-6058-4B51-B473-1B47E03093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01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63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8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log.csdn.net/DP29syM41zyGndVF/article/details/113874414?ops_request_misc=%257B%2522request%255Fid%2522%253A%2522169908373416800188570674%2522%252C%2522scm%2522%253A%252220140713.130102334..%2522%257D&amp;request_id=169908373416800188570674&amp;biz_id=0&amp;utm_medium=distribute.pc_search_result.none-task-blog-2~all~sobaiduend~default-2-113874414-null-null.142%5ev96%5epc_search_result_base5&amp;utm_term=pwm%E4%BF%A1%E5%8F%B7&amp;spm=1018.2226.3001.4187" TargetMode="Externa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hyperlink" Target="https://www.bilibili.com/video/BV1TW4y1y7PT/?spm_id_from=333.337.search-card.all.click&amp;vd_source=755a0f899976f771c7923daed9448d48" TargetMode="Externa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hyperlink" Target="https://www.bilibili.com/video/BV1TW4y1y7PT/?spm_id_from=333.337.search-card.all.click&amp;vd_source=755a0f899976f771c7923daed9448d4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hyperlink" Target="https://blog.csdn.net/weixin_46251230/article/details/126319060?ops_request_misc=%257B%2522request%255Fid%2522%253A%2522B71E4D2F-D764-4BDC-B0D1-643D82795CC7%2522%252C%2522scm%2522%253A%252220140713.130102334..%2522%257D&amp;request_id=B71E4D2F-D764-4BDC-B0D1-643D82795CC7&amp;biz_id=0&amp;utm_medium=distribute.pc_search_result.none-task-blog-2~all~top_positive~default-1-126319060-null-null.142%5ev100%5epc_search_result_base3&amp;utm_term=%E7%BA%A2%E5%A4%96%E5%BE%AA%E8%BF%B9%E4%BC%A0%E6%84%9F%E5%99%A8&amp;spm=1018.2226.3001.4187" TargetMode="External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jpg"/><Relationship Id="rId4" Type="http://schemas.openxmlformats.org/officeDocument/2006/relationships/hyperlink" Target="https://blog.csdn.net/weixin_46251230/article/details/126319060?ops_request_misc=%257B%2522request%255Fid%2522%253A%2522B71E4D2F-D764-4BDC-B0D1-643D82795CC7%2522%252C%2522scm%2522%253A%252220140713.130102334..%2522%257D&amp;request_id=B71E4D2F-D764-4BDC-B0D1-643D82795CC7&amp;biz_id=0&amp;utm_medium=distribute.pc_search_result.none-task-blog-2~all~top_positive~default-1-126319060-null-null.142%5ev100%5epc_search_result_base3&amp;utm_term=%E7%BA%A2%E5%A4%96%E5%BE%AA%E8%BF%B9%E4%BC%A0%E6%84%9F%E5%99%A8&amp;spm=1018.2226.3001.418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zhuanlan.zhihu.com/p/39573490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8.png"/><Relationship Id="rId5" Type="http://schemas.microsoft.com/office/2007/relationships/media" Target="../media/media3.mp4"/><Relationship Id="rId10" Type="http://schemas.openxmlformats.org/officeDocument/2006/relationships/image" Target="../media/image7.png"/><Relationship Id="rId4" Type="http://schemas.openxmlformats.org/officeDocument/2006/relationships/video" Target="../media/media2.mp4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507713">
            <a:off x="1229868" y="-1675925"/>
            <a:ext cx="10187419" cy="10227837"/>
          </a:xfrm>
          <a:prstGeom prst="rect">
            <a:avLst/>
          </a:prstGeom>
        </p:spPr>
      </p:pic>
      <p:sp>
        <p:nvSpPr>
          <p:cNvPr id="2302" name="文本框 2301"/>
          <p:cNvSpPr txBox="1"/>
          <p:nvPr/>
        </p:nvSpPr>
        <p:spPr>
          <a:xfrm>
            <a:off x="3647945" y="2999302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3F42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校巡线车基线方案讲解</a:t>
            </a:r>
          </a:p>
        </p:txBody>
      </p:sp>
      <p:grpSp>
        <p:nvGrpSpPr>
          <p:cNvPr id="2314" name="组合 2313"/>
          <p:cNvGrpSpPr/>
          <p:nvPr/>
        </p:nvGrpSpPr>
        <p:grpSpPr>
          <a:xfrm>
            <a:off x="7626895" y="2683658"/>
            <a:ext cx="960120" cy="1283970"/>
            <a:chOff x="7307580" y="2491740"/>
            <a:chExt cx="960120" cy="1283970"/>
          </a:xfrm>
        </p:grpSpPr>
        <p:grpSp>
          <p:nvGrpSpPr>
            <p:cNvPr id="2309" name="组合 2308"/>
            <p:cNvGrpSpPr/>
            <p:nvPr/>
          </p:nvGrpSpPr>
          <p:grpSpPr>
            <a:xfrm>
              <a:off x="7378700" y="2527300"/>
              <a:ext cx="889000" cy="1206500"/>
              <a:chOff x="7378700" y="2527300"/>
              <a:chExt cx="889000" cy="1090950"/>
            </a:xfrm>
          </p:grpSpPr>
          <p:cxnSp>
            <p:nvCxnSpPr>
              <p:cNvPr id="2304" name="直接连接符 2303"/>
              <p:cNvCxnSpPr/>
              <p:nvPr/>
            </p:nvCxnSpPr>
            <p:spPr>
              <a:xfrm>
                <a:off x="7378700" y="2527300"/>
                <a:ext cx="876300" cy="0"/>
              </a:xfrm>
              <a:prstGeom prst="line">
                <a:avLst/>
              </a:prstGeom>
              <a:ln w="19050">
                <a:solidFill>
                  <a:srgbClr val="3F42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6" name="直接连接符 2305"/>
              <p:cNvCxnSpPr/>
              <p:nvPr/>
            </p:nvCxnSpPr>
            <p:spPr>
              <a:xfrm>
                <a:off x="8267700" y="2527300"/>
                <a:ext cx="0" cy="1090950"/>
              </a:xfrm>
              <a:prstGeom prst="line">
                <a:avLst/>
              </a:prstGeom>
              <a:ln w="19050">
                <a:solidFill>
                  <a:srgbClr val="3F42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8" name="直接连接符 2307"/>
              <p:cNvCxnSpPr/>
              <p:nvPr/>
            </p:nvCxnSpPr>
            <p:spPr>
              <a:xfrm flipH="1">
                <a:off x="7816850" y="3618250"/>
                <a:ext cx="438150" cy="0"/>
              </a:xfrm>
              <a:prstGeom prst="line">
                <a:avLst/>
              </a:prstGeom>
              <a:ln w="19050">
                <a:solidFill>
                  <a:srgbClr val="3F4247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10" name="椭圆 2309"/>
            <p:cNvSpPr/>
            <p:nvPr/>
          </p:nvSpPr>
          <p:spPr>
            <a:xfrm>
              <a:off x="7307580" y="2491740"/>
              <a:ext cx="83820" cy="83820"/>
            </a:xfrm>
            <a:prstGeom prst="ellipse">
              <a:avLst/>
            </a:prstGeom>
            <a:solidFill>
              <a:srgbClr val="3F4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1" name="椭圆 2310"/>
            <p:cNvSpPr/>
            <p:nvPr/>
          </p:nvSpPr>
          <p:spPr>
            <a:xfrm>
              <a:off x="7741169" y="3691890"/>
              <a:ext cx="83820" cy="83820"/>
            </a:xfrm>
            <a:prstGeom prst="ellipse">
              <a:avLst/>
            </a:prstGeom>
            <a:solidFill>
              <a:srgbClr val="3F42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12" name="矩形 2311"/>
          <p:cNvSpPr/>
          <p:nvPr/>
        </p:nvSpPr>
        <p:spPr>
          <a:xfrm>
            <a:off x="4721264" y="3725661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中国矿业大学（北京）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49F7F50-DF88-9F99-EA77-E70CC9A0CEB4}"/>
              </a:ext>
            </a:extLst>
          </p:cNvPr>
          <p:cNvSpPr/>
          <p:nvPr/>
        </p:nvSpPr>
        <p:spPr>
          <a:xfrm>
            <a:off x="4721264" y="4123379"/>
            <a:ext cx="28440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/>
              <a:t>主讲人：无忧 </a:t>
            </a:r>
            <a:r>
              <a:rPr lang="en-US" altLang="zh-CN" sz="2000" dirty="0"/>
              <a:t>| 24.11.12</a:t>
            </a:r>
            <a:endParaRPr lang="zh-CN" altLang="en-US" sz="2000" dirty="0"/>
          </a:p>
        </p:txBody>
      </p:sp>
      <p:pic>
        <p:nvPicPr>
          <p:cNvPr id="4" name="图片 3" descr="图示&#10;&#10;描述已自动生成">
            <a:extLst>
              <a:ext uri="{FF2B5EF4-FFF2-40B4-BE49-F238E27FC236}">
                <a16:creationId xmlns:a16="http://schemas.microsoft.com/office/drawing/2014/main" id="{952791FD-24F5-77C9-596F-EB8D7ED900B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D"/>
              </a:clrFrom>
              <a:clrTo>
                <a:srgbClr val="FFFF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923" y="1366827"/>
            <a:ext cx="1154729" cy="115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39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5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1000"/>
                                        <p:tgtEl>
                                          <p:spTgt spid="2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02" grpId="0"/>
      <p:bldP spid="2312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92F4E9-0900-8B02-0CB2-56A5A04B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24DE229-D4F3-A961-54F3-EF15C4C73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E028B8A-4E5B-DC39-941D-CEF3D8666320}"/>
              </a:ext>
            </a:extLst>
          </p:cNvPr>
          <p:cNvSpPr txBox="1"/>
          <p:nvPr/>
        </p:nvSpPr>
        <p:spPr>
          <a:xfrm>
            <a:off x="505252" y="403485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巡线车常见底盘及其特点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812A78-422E-D59A-8A72-46D5A805FFC1}"/>
              </a:ext>
            </a:extLst>
          </p:cNvPr>
          <p:cNvSpPr txBox="1"/>
          <p:nvPr/>
        </p:nvSpPr>
        <p:spPr>
          <a:xfrm>
            <a:off x="1200150" y="2073214"/>
            <a:ext cx="8229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一般的曲线运动可以分成很多小段，每小段都可以看成圆周运动的一部分</a:t>
            </a:r>
            <a:endParaRPr lang="en-US" altLang="zh-CN" dirty="0">
              <a:solidFill>
                <a:srgbClr val="000000"/>
              </a:solidFill>
              <a:latin typeface="Helvetica Neue"/>
            </a:endParaRPr>
          </a:p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即光滑轨迹是用一系列不同半径的小圆弧拼接而成。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8CE105D-DCC9-03E8-D215-B6A2E8A0A88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4344" y="1087348"/>
            <a:ext cx="1838582" cy="838317"/>
          </a:xfrm>
          <a:prstGeom prst="rect">
            <a:avLst/>
          </a:prstGeom>
        </p:spPr>
      </p:pic>
      <p:pic>
        <p:nvPicPr>
          <p:cNvPr id="11" name="图片 10" descr="图示, 工程绘图&#10;&#10;描述已自动生成">
            <a:extLst>
              <a:ext uri="{FF2B5EF4-FFF2-40B4-BE49-F238E27FC236}">
                <a16:creationId xmlns:a16="http://schemas.microsoft.com/office/drawing/2014/main" id="{0597AFFE-9870-2D53-5D74-18BDC0339DB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6612" y="2407177"/>
            <a:ext cx="8774357" cy="42143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59B6885-C9C9-046A-6402-6004D32852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959" y="2554971"/>
            <a:ext cx="5095577" cy="364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06BA4-48B6-9971-A8BF-55AA726A6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553D8E-1FA6-D35D-6159-1680BBCA1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605C4CC-7D63-4642-A24A-E63BF4EDDACB}"/>
              </a:ext>
            </a:extLst>
          </p:cNvPr>
          <p:cNvSpPr txBox="1"/>
          <p:nvPr/>
        </p:nvSpPr>
        <p:spPr>
          <a:xfrm>
            <a:off x="505252" y="403485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巡线车常见底盘及其特点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7B14A2D-A327-29CE-7E88-3FF1CC92E5C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2" y="671644"/>
            <a:ext cx="7300131" cy="59098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2D7AFBE-3098-568F-C771-5359FEF429C9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9700" y="1559464"/>
            <a:ext cx="6096000" cy="436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38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686611-05FD-618E-FC2E-64DE27F1F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06E6F50-AED1-C111-1637-0567B29CC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29CBFCE-0C68-BBDF-08CF-5B713212E147}"/>
              </a:ext>
            </a:extLst>
          </p:cNvPr>
          <p:cNvSpPr txBox="1"/>
          <p:nvPr/>
        </p:nvSpPr>
        <p:spPr>
          <a:xfrm>
            <a:off x="505252" y="40348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常用电机种类及其特点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CAC234D-A35F-1D8C-7F26-B7730D313CDD}"/>
              </a:ext>
            </a:extLst>
          </p:cNvPr>
          <p:cNvSpPr txBox="1"/>
          <p:nvPr/>
        </p:nvSpPr>
        <p:spPr>
          <a:xfrm>
            <a:off x="2381386" y="12469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舵机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61041E1-3D5D-0F0B-944C-5272219F9DD9}"/>
              </a:ext>
            </a:extLst>
          </p:cNvPr>
          <p:cNvSpPr txBox="1"/>
          <p:nvPr/>
        </p:nvSpPr>
        <p:spPr>
          <a:xfrm>
            <a:off x="3765132" y="12469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有刷直流电机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482308-BACB-CC23-2D95-C8924D8E1095}"/>
              </a:ext>
            </a:extLst>
          </p:cNvPr>
          <p:cNvSpPr txBox="1"/>
          <p:nvPr/>
        </p:nvSpPr>
        <p:spPr>
          <a:xfrm>
            <a:off x="6163292" y="12469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无刷电机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FE33C81-1633-DF63-E020-6D4143893EC8}"/>
              </a:ext>
            </a:extLst>
          </p:cNvPr>
          <p:cNvSpPr txBox="1"/>
          <p:nvPr/>
        </p:nvSpPr>
        <p:spPr>
          <a:xfrm>
            <a:off x="8361046" y="12469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步进电机</a:t>
            </a:r>
          </a:p>
        </p:txBody>
      </p:sp>
      <p:pic>
        <p:nvPicPr>
          <p:cNvPr id="9" name="图片 8" descr="手机屏幕截图&#10;&#10;描述已自动生成">
            <a:extLst>
              <a:ext uri="{FF2B5EF4-FFF2-40B4-BE49-F238E27FC236}">
                <a16:creationId xmlns:a16="http://schemas.microsoft.com/office/drawing/2014/main" id="{659E62D5-716D-8548-C737-6C7B2E382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2562"/>
            <a:ext cx="12192000" cy="2865438"/>
          </a:xfrm>
          <a:prstGeom prst="rect">
            <a:avLst/>
          </a:prstGeom>
        </p:spPr>
      </p:pic>
      <p:pic>
        <p:nvPicPr>
          <p:cNvPr id="1026" name="Picture 2" descr="sg90 的图像结果">
            <a:extLst>
              <a:ext uri="{FF2B5EF4-FFF2-40B4-BE49-F238E27FC236}">
                <a16:creationId xmlns:a16="http://schemas.microsoft.com/office/drawing/2014/main" id="{D50E351C-8FAE-66A8-06C7-BD5B9463C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1601" y="1923349"/>
            <a:ext cx="14859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小电机 的图像结果">
            <a:extLst>
              <a:ext uri="{FF2B5EF4-FFF2-40B4-BE49-F238E27FC236}">
                <a16:creationId xmlns:a16="http://schemas.microsoft.com/office/drawing/2014/main" id="{5440A087-2500-B446-06BA-856CCAC23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BF9FC"/>
              </a:clrFrom>
              <a:clrTo>
                <a:srgbClr val="FBF9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885" y="1947151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查看相关图像详细信息。 [팰콘샵] 브러쉬리스 모터 A2814 1400KV">
            <a:extLst>
              <a:ext uri="{FF2B5EF4-FFF2-40B4-BE49-F238E27FC236}">
                <a16:creationId xmlns:a16="http://schemas.microsoft.com/office/drawing/2014/main" id="{3B6EE72C-E7EC-1E16-CB27-5968F0731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769" y="1989138"/>
            <a:ext cx="1752600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42步进电机 的图像结果">
            <a:extLst>
              <a:ext uri="{FF2B5EF4-FFF2-40B4-BE49-F238E27FC236}">
                <a16:creationId xmlns:a16="http://schemas.microsoft.com/office/drawing/2014/main" id="{943A21A4-C94F-A444-A14C-64830429B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046" y="1867064"/>
            <a:ext cx="2351353" cy="1761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908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CB3DD1-260B-7EC0-E738-E64961353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8008F6-1473-1F22-6EDA-40459BA13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9A05EC5-7C66-38A6-C2D4-CC271F9AC472}"/>
              </a:ext>
            </a:extLst>
          </p:cNvPr>
          <p:cNvSpPr txBox="1"/>
          <p:nvPr/>
        </p:nvSpPr>
        <p:spPr>
          <a:xfrm>
            <a:off x="505252" y="403485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3.PWM</a:t>
            </a:r>
            <a:r>
              <a:rPr lang="zh-CN" altLang="en-US" dirty="0"/>
              <a:t>控制信号</a:t>
            </a:r>
          </a:p>
        </p:txBody>
      </p:sp>
      <p:sp>
        <p:nvSpPr>
          <p:cNvPr id="24" name="TextBox 3">
            <a:extLst>
              <a:ext uri="{FF2B5EF4-FFF2-40B4-BE49-F238E27FC236}">
                <a16:creationId xmlns:a16="http://schemas.microsoft.com/office/drawing/2014/main" id="{CB94E677-AE13-54F6-BDAA-AB81AFB11AA9}"/>
              </a:ext>
            </a:extLst>
          </p:cNvPr>
          <p:cNvSpPr txBox="1"/>
          <p:nvPr/>
        </p:nvSpPr>
        <p:spPr>
          <a:xfrm>
            <a:off x="5375920" y="764705"/>
            <a:ext cx="194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PWM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3">
            <a:extLst>
              <a:ext uri="{FF2B5EF4-FFF2-40B4-BE49-F238E27FC236}">
                <a16:creationId xmlns:a16="http://schemas.microsoft.com/office/drawing/2014/main" id="{01C01128-C833-916B-BD1C-B5B7DB75E41A}"/>
              </a:ext>
            </a:extLst>
          </p:cNvPr>
          <p:cNvSpPr txBox="1"/>
          <p:nvPr/>
        </p:nvSpPr>
        <p:spPr>
          <a:xfrm>
            <a:off x="728887" y="1484785"/>
            <a:ext cx="562165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问题引入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假如我现在有个只能提供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伏电压的电源，我有一个直流有刷电机。怎样实现电机的调速呢？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D77D6D-E4BD-E2C4-123B-5E48BCD118FC}"/>
              </a:ext>
            </a:extLst>
          </p:cNvPr>
          <p:cNvSpPr txBox="1"/>
          <p:nvPr/>
        </p:nvSpPr>
        <p:spPr>
          <a:xfrm>
            <a:off x="767408" y="3068960"/>
            <a:ext cx="609506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思考:当我打开电源的时候，电机转动， 关闭电源的时候，电机不转。那么我一秒钟开电源，一秒钟关电源。电机在开电源的一秒钟转动，关电源的一秒钟惯性转动。周期为两秒。总体来看，转速是不是变慢了。当我把周期变小，那么，观察来看，它的速度是不是恒定变小了？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D3A87D5-52D7-E046-8234-539062A7CFE3}"/>
              </a:ext>
            </a:extLst>
          </p:cNvPr>
          <p:cNvSpPr txBox="1"/>
          <p:nvPr/>
        </p:nvSpPr>
        <p:spPr>
          <a:xfrm>
            <a:off x="728887" y="4797153"/>
            <a:ext cx="6095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我们令开电源为一，关电源为零，以电压为Y轴，以时间为X轴，可以得到这样一个图像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0FABBA3-90AA-8563-2099-18BAD40D58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11"/>
          <a:stretch/>
        </p:blipFill>
        <p:spPr bwMode="auto">
          <a:xfrm>
            <a:off x="7032105" y="1268760"/>
            <a:ext cx="3580769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4E7EECA6-EF32-0261-E51F-B73CB4D9095B}"/>
              </a:ext>
            </a:extLst>
          </p:cNvPr>
          <p:cNvSpPr txBox="1"/>
          <p:nvPr/>
        </p:nvSpPr>
        <p:spPr>
          <a:xfrm>
            <a:off x="6998637" y="3622959"/>
            <a:ext cx="4327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5"/>
              </a:rPr>
              <a:t>详解</a:t>
            </a:r>
            <a:r>
              <a:rPr lang="en-US" altLang="zh-CN" dirty="0">
                <a:hlinkClick r:id="rId5"/>
              </a:rPr>
              <a:t>PWM</a:t>
            </a:r>
            <a:r>
              <a:rPr lang="zh-CN" altLang="en-US" dirty="0">
                <a:hlinkClick r:id="rId5"/>
              </a:rPr>
              <a:t>原理、频率与占空比</a:t>
            </a:r>
            <a:r>
              <a:rPr lang="en-US" altLang="zh-CN" dirty="0">
                <a:hlinkClick r:id="rId5"/>
              </a:rPr>
              <a:t>-CSDN</a:t>
            </a:r>
            <a:r>
              <a:rPr lang="zh-CN" altLang="en-US" dirty="0">
                <a:hlinkClick r:id="rId5"/>
              </a:rPr>
              <a:t>博客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B8BE46A-7B79-B13F-E28F-0BA22ED6BB9E}"/>
              </a:ext>
            </a:extLst>
          </p:cNvPr>
          <p:cNvSpPr txBox="1"/>
          <p:nvPr/>
        </p:nvSpPr>
        <p:spPr>
          <a:xfrm>
            <a:off x="7325170" y="4437112"/>
            <a:ext cx="329700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Pwm频率可以直接驱动电机，但是我们这里讲的是pwm信号，不同频率周期的pwm提供一个信号作用，控制电机或者舵机的运动</a:t>
            </a:r>
          </a:p>
        </p:txBody>
      </p:sp>
    </p:spTree>
    <p:extLst>
      <p:ext uri="{BB962C8B-B14F-4D97-AF65-F5344CB8AC3E}">
        <p14:creationId xmlns:p14="http://schemas.microsoft.com/office/powerpoint/2010/main" val="367692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59210-CC1A-AD68-2062-A94E8540A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7611253-0D8F-6AE8-9EB0-D0F5556A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2FE79625-5979-E56B-85A7-BE31DBCFF421}"/>
              </a:ext>
            </a:extLst>
          </p:cNvPr>
          <p:cNvSpPr txBox="1"/>
          <p:nvPr/>
        </p:nvSpPr>
        <p:spPr>
          <a:xfrm>
            <a:off x="505252" y="403485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电机驱动</a:t>
            </a:r>
            <a:r>
              <a:rPr lang="en-US" altLang="zh-CN" dirty="0"/>
              <a:t>L298N</a:t>
            </a:r>
            <a:r>
              <a:rPr lang="zh-CN" altLang="en-US" dirty="0"/>
              <a:t>的使用</a:t>
            </a:r>
          </a:p>
        </p:txBody>
      </p:sp>
      <p:sp>
        <p:nvSpPr>
          <p:cNvPr id="22" name="Text Box 7">
            <a:extLst>
              <a:ext uri="{FF2B5EF4-FFF2-40B4-BE49-F238E27FC236}">
                <a16:creationId xmlns:a16="http://schemas.microsoft.com/office/drawing/2014/main" id="{D741E108-E9B6-E5D3-5AF7-B6C67572A8D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84221" y="1285909"/>
            <a:ext cx="2747224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驱动模块：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L298N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F4BCFE88-E8C9-A65F-32CE-0ABA689D37D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17" y="1783299"/>
            <a:ext cx="2619353" cy="209119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AA57AC1C-C028-AF24-C9DA-A72107AA8986}"/>
              </a:ext>
            </a:extLst>
          </p:cNvPr>
          <p:cNvSpPr txBox="1"/>
          <p:nvPr/>
        </p:nvSpPr>
        <p:spPr>
          <a:xfrm>
            <a:off x="10492146" y="2413338"/>
            <a:ext cx="14634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5"/>
              </a:rPr>
              <a:t>L298N</a:t>
            </a:r>
            <a:r>
              <a:rPr lang="zh-CN" altLang="en-US" dirty="0">
                <a:hlinkClick r:id="rId5"/>
              </a:rPr>
              <a:t>模块驱动直流电机详细说明，以及</a:t>
            </a:r>
            <a:r>
              <a:rPr lang="en-US" altLang="zh-CN" dirty="0">
                <a:hlinkClick r:id="rId5"/>
              </a:rPr>
              <a:t>PWM</a:t>
            </a:r>
            <a:r>
              <a:rPr lang="zh-CN" altLang="en-US" dirty="0">
                <a:hlinkClick r:id="rId5"/>
              </a:rPr>
              <a:t>调速代码解析</a:t>
            </a:r>
            <a:r>
              <a:rPr lang="en-US" altLang="zh-CN" dirty="0">
                <a:hlinkClick r:id="rId5"/>
              </a:rPr>
              <a:t>_</a:t>
            </a:r>
            <a:r>
              <a:rPr lang="zh-CN" altLang="en-US" dirty="0">
                <a:hlinkClick r:id="rId5"/>
              </a:rPr>
              <a:t>哔哩哔哩</a:t>
            </a:r>
            <a:r>
              <a:rPr lang="en-US" altLang="zh-CN" dirty="0">
                <a:hlinkClick r:id="rId5"/>
              </a:rPr>
              <a:t>_</a:t>
            </a:r>
            <a:r>
              <a:rPr lang="en-US" altLang="zh-CN" dirty="0" err="1">
                <a:hlinkClick r:id="rId5"/>
              </a:rPr>
              <a:t>bilibili</a:t>
            </a:r>
            <a:endParaRPr lang="zh-CN" altLang="en-US" dirty="0"/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23AA2D04-5FDC-3ACF-4745-935801C95C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526" y="461962"/>
            <a:ext cx="6848475" cy="593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733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86641D-42F7-0145-4F2B-99A2BC7A0E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DFA5AC-AE2E-2B0B-9F60-5D31C9E90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D951CD5-9167-CBF8-4597-FA8345A0E3CA}"/>
              </a:ext>
            </a:extLst>
          </p:cNvPr>
          <p:cNvSpPr txBox="1"/>
          <p:nvPr/>
        </p:nvSpPr>
        <p:spPr>
          <a:xfrm>
            <a:off x="505252" y="403485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电机驱动</a:t>
            </a:r>
            <a:r>
              <a:rPr lang="en-US" altLang="zh-CN" dirty="0"/>
              <a:t>L298N</a:t>
            </a:r>
            <a:r>
              <a:rPr lang="zh-CN" altLang="en-US" dirty="0"/>
              <a:t>的使用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2A0ADD7D-EBB9-2504-225C-BC1750FE06CE}"/>
              </a:ext>
            </a:extLst>
          </p:cNvPr>
          <p:cNvSpPr txBox="1"/>
          <p:nvPr/>
        </p:nvSpPr>
        <p:spPr>
          <a:xfrm>
            <a:off x="10492146" y="2413338"/>
            <a:ext cx="146349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4"/>
              </a:rPr>
              <a:t>L298N</a:t>
            </a:r>
            <a:r>
              <a:rPr lang="zh-CN" altLang="en-US" dirty="0">
                <a:hlinkClick r:id="rId4"/>
              </a:rPr>
              <a:t>模块驱动直流电机详细说明，以及</a:t>
            </a:r>
            <a:r>
              <a:rPr lang="en-US" altLang="zh-CN" dirty="0">
                <a:hlinkClick r:id="rId4"/>
              </a:rPr>
              <a:t>PWM</a:t>
            </a:r>
            <a:r>
              <a:rPr lang="zh-CN" altLang="en-US" dirty="0">
                <a:hlinkClick r:id="rId4"/>
              </a:rPr>
              <a:t>调速代码解析</a:t>
            </a:r>
            <a:r>
              <a:rPr lang="en-US" altLang="zh-CN" dirty="0">
                <a:hlinkClick r:id="rId4"/>
              </a:rPr>
              <a:t>_</a:t>
            </a:r>
            <a:r>
              <a:rPr lang="zh-CN" altLang="en-US" dirty="0">
                <a:hlinkClick r:id="rId4"/>
              </a:rPr>
              <a:t>哔哩哔哩</a:t>
            </a:r>
            <a:r>
              <a:rPr lang="en-US" altLang="zh-CN" dirty="0">
                <a:hlinkClick r:id="rId4"/>
              </a:rPr>
              <a:t>_</a:t>
            </a:r>
            <a:r>
              <a:rPr lang="en-US" altLang="zh-CN" dirty="0" err="1">
                <a:hlinkClick r:id="rId4"/>
              </a:rPr>
              <a:t>bilibili</a:t>
            </a:r>
            <a:endParaRPr lang="zh-CN" altLang="en-US" dirty="0"/>
          </a:p>
        </p:txBody>
      </p:sp>
      <p:pic>
        <p:nvPicPr>
          <p:cNvPr id="7" name="图片 6" descr="图示, 工程绘图&#10;&#10;描述已自动生成">
            <a:extLst>
              <a:ext uri="{FF2B5EF4-FFF2-40B4-BE49-F238E27FC236}">
                <a16:creationId xmlns:a16="http://schemas.microsoft.com/office/drawing/2014/main" id="{E881DA12-7D16-00B8-0699-78921FCC5381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52" y="4444663"/>
            <a:ext cx="9639300" cy="295893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CC823F3-BE96-1869-7078-8BE2CC88CE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078" y="1678048"/>
            <a:ext cx="9639300" cy="276661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07C38CF-65F3-E6AC-C006-20CE6D7AE5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4552" y="403484"/>
            <a:ext cx="1630523" cy="15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2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997F4C-97EB-1607-AA1B-063A1F1D31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B72EE33-2C96-BCF6-161C-673C2727C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F88A838-29A6-B11E-6351-B190D822886C}"/>
              </a:ext>
            </a:extLst>
          </p:cNvPr>
          <p:cNvSpPr txBox="1"/>
          <p:nvPr/>
        </p:nvSpPr>
        <p:spPr>
          <a:xfrm>
            <a:off x="505252" y="403485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红外对光管的了解与使用</a:t>
            </a: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099FD94D-8055-DE46-E2BC-F42D9BFABC8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5510" y="1023633"/>
            <a:ext cx="2199187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检测模块：红外循迹模块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67A79B1-263D-8BE5-214D-847F82CC43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511" y="1884026"/>
            <a:ext cx="2498490" cy="181636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6E7E17-5DD6-ABE1-9CBB-5185FF600731}"/>
              </a:ext>
            </a:extLst>
          </p:cNvPr>
          <p:cNvSpPr txBox="1"/>
          <p:nvPr/>
        </p:nvSpPr>
        <p:spPr>
          <a:xfrm>
            <a:off x="5657116" y="939799"/>
            <a:ext cx="504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5"/>
              </a:rPr>
              <a:t>循迹模式</a:t>
            </a:r>
            <a:r>
              <a:rPr lang="en-US" altLang="zh-CN" dirty="0">
                <a:hlinkClick r:id="rId5"/>
              </a:rPr>
              <a:t>——</a:t>
            </a:r>
            <a:r>
              <a:rPr lang="zh-CN" altLang="en-US" dirty="0">
                <a:hlinkClick r:id="rId5"/>
              </a:rPr>
              <a:t>红外循迹模块使用介绍</a:t>
            </a:r>
            <a:r>
              <a:rPr lang="en-US" altLang="zh-CN" dirty="0">
                <a:hlinkClick r:id="rId5"/>
              </a:rPr>
              <a:t>-CSDN</a:t>
            </a:r>
            <a:r>
              <a:rPr lang="zh-CN" altLang="en-US" dirty="0">
                <a:hlinkClick r:id="rId5"/>
              </a:rPr>
              <a:t>博客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3A3E10D-E219-B53F-BD78-75D379658A5B}"/>
              </a:ext>
            </a:extLst>
          </p:cNvPr>
          <p:cNvSpPr txBox="1"/>
          <p:nvPr/>
        </p:nvSpPr>
        <p:spPr>
          <a:xfrm>
            <a:off x="3601184" y="1936868"/>
            <a:ext cx="7099300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1950"/>
              </a:lnSpc>
              <a:spcAft>
                <a:spcPts val="1200"/>
              </a:spcAft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1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VCC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：接电源正极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(3-5V)</a:t>
            </a:r>
          </a:p>
          <a:p>
            <a:pPr algn="l">
              <a:lnSpc>
                <a:spcPts val="1950"/>
              </a:lnSpc>
              <a:spcAft>
                <a:spcPts val="1200"/>
              </a:spcAft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2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GND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：接电源负极</a:t>
            </a:r>
          </a:p>
          <a:p>
            <a:pPr algn="l">
              <a:lnSpc>
                <a:spcPts val="1950"/>
              </a:lnSpc>
              <a:spcAft>
                <a:spcPts val="1200"/>
              </a:spcAft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3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TTL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开关信号输出</a:t>
            </a:r>
          </a:p>
          <a:p>
            <a:pPr algn="l">
              <a:lnSpc>
                <a:spcPts val="1950"/>
              </a:lnSpc>
              <a:spcAft>
                <a:spcPts val="1200"/>
              </a:spcAft>
            </a:pP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4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、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A0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：模拟信号输出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(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不同距离输出不同的电压，此脚一般可以不接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)</a:t>
            </a:r>
          </a:p>
        </p:txBody>
      </p:sp>
      <p:pic>
        <p:nvPicPr>
          <p:cNvPr id="7" name="图片 6" descr="图片包含 示意图&#10;&#10;描述已自动生成">
            <a:extLst>
              <a:ext uri="{FF2B5EF4-FFF2-40B4-BE49-F238E27FC236}">
                <a16:creationId xmlns:a16="http://schemas.microsoft.com/office/drawing/2014/main" id="{70C49D37-C553-36BA-18CC-518A725555A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1"/>
          <a:stretch/>
        </p:blipFill>
        <p:spPr>
          <a:xfrm>
            <a:off x="-215900" y="3147456"/>
            <a:ext cx="6378380" cy="5541489"/>
          </a:xfrm>
          <a:prstGeom prst="rect">
            <a:avLst/>
          </a:prstGeom>
        </p:spPr>
      </p:pic>
      <p:pic>
        <p:nvPicPr>
          <p:cNvPr id="9" name="图片 8" descr="电子设备的屏幕&#10;&#10;中度可信度描述已自动生成">
            <a:extLst>
              <a:ext uri="{FF2B5EF4-FFF2-40B4-BE49-F238E27FC236}">
                <a16:creationId xmlns:a16="http://schemas.microsoft.com/office/drawing/2014/main" id="{A8F5946C-E768-36BF-1CB3-88BB12CD73E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8"/>
          <a:stretch/>
        </p:blipFill>
        <p:spPr>
          <a:xfrm>
            <a:off x="5724087" y="3601290"/>
            <a:ext cx="5731233" cy="463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921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51835-E137-B4A6-EEFF-EE0ABE80E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809D8C-C24F-6317-D45C-52933C8E09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E6B5622-E565-DCE7-B29D-B5101BB24F18}"/>
              </a:ext>
            </a:extLst>
          </p:cNvPr>
          <p:cNvSpPr txBox="1"/>
          <p:nvPr/>
        </p:nvSpPr>
        <p:spPr>
          <a:xfrm>
            <a:off x="505252" y="403485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红外对光管的了解与使用</a:t>
            </a:r>
          </a:p>
        </p:txBody>
      </p:sp>
      <p:sp>
        <p:nvSpPr>
          <p:cNvPr id="21" name="Text Box 7">
            <a:extLst>
              <a:ext uri="{FF2B5EF4-FFF2-40B4-BE49-F238E27FC236}">
                <a16:creationId xmlns:a16="http://schemas.microsoft.com/office/drawing/2014/main" id="{3E35FBDB-C788-3EE7-33DD-FDF7885B761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5510" y="1023633"/>
            <a:ext cx="2794090" cy="36933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itchFamily="2" charset="-122"/>
              </a:rPr>
              <a:t>检测模块：红外循迹模块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方正兰亭黑_GBK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EC5D98E-4B36-C811-EB29-0613584C6175}"/>
              </a:ext>
            </a:extLst>
          </p:cNvPr>
          <p:cNvSpPr txBox="1"/>
          <p:nvPr/>
        </p:nvSpPr>
        <p:spPr>
          <a:xfrm>
            <a:off x="5657116" y="939799"/>
            <a:ext cx="5043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hlinkClick r:id="rId4"/>
              </a:rPr>
              <a:t>循迹模式</a:t>
            </a:r>
            <a:r>
              <a:rPr lang="en-US" altLang="zh-CN" dirty="0">
                <a:hlinkClick r:id="rId4"/>
              </a:rPr>
              <a:t>——</a:t>
            </a:r>
            <a:r>
              <a:rPr lang="zh-CN" altLang="en-US" dirty="0">
                <a:hlinkClick r:id="rId4"/>
              </a:rPr>
              <a:t>红外循迹模块使用介绍</a:t>
            </a:r>
            <a:r>
              <a:rPr lang="en-US" altLang="zh-CN" dirty="0">
                <a:hlinkClick r:id="rId4"/>
              </a:rPr>
              <a:t>-CSDN</a:t>
            </a:r>
            <a:r>
              <a:rPr lang="zh-CN" altLang="en-US" dirty="0">
                <a:hlinkClick r:id="rId4"/>
              </a:rPr>
              <a:t>博客</a:t>
            </a:r>
            <a:endParaRPr lang="zh-CN" altLang="en-US" dirty="0"/>
          </a:p>
        </p:txBody>
      </p:sp>
      <p:pic>
        <p:nvPicPr>
          <p:cNvPr id="7" name="图片 6" descr="图片包含 示意图&#10;&#10;描述已自动生成">
            <a:extLst>
              <a:ext uri="{FF2B5EF4-FFF2-40B4-BE49-F238E27FC236}">
                <a16:creationId xmlns:a16="http://schemas.microsoft.com/office/drawing/2014/main" id="{9109DDE4-D762-8B61-F0DE-57DB296878F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1"/>
          <a:stretch/>
        </p:blipFill>
        <p:spPr>
          <a:xfrm>
            <a:off x="-215900" y="3147456"/>
            <a:ext cx="6378380" cy="5541489"/>
          </a:xfrm>
          <a:prstGeom prst="rect">
            <a:avLst/>
          </a:prstGeom>
        </p:spPr>
      </p:pic>
      <p:pic>
        <p:nvPicPr>
          <p:cNvPr id="9" name="图片 8" descr="电子设备的屏幕&#10;&#10;中度可信度描述已自动生成">
            <a:extLst>
              <a:ext uri="{FF2B5EF4-FFF2-40B4-BE49-F238E27FC236}">
                <a16:creationId xmlns:a16="http://schemas.microsoft.com/office/drawing/2014/main" id="{984DF702-5DC1-7742-9004-024C391A16F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48"/>
          <a:stretch/>
        </p:blipFill>
        <p:spPr>
          <a:xfrm>
            <a:off x="5724087" y="3601290"/>
            <a:ext cx="5731233" cy="46338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244670-B271-1CE7-9F5A-4729C4EAC120}"/>
              </a:ext>
            </a:extLst>
          </p:cNvPr>
          <p:cNvSpPr txBox="1"/>
          <p:nvPr/>
        </p:nvSpPr>
        <p:spPr>
          <a:xfrm>
            <a:off x="901700" y="1770960"/>
            <a:ext cx="103886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 TCRT5000</a:t>
            </a:r>
            <a:r>
              <a:rPr lang="zh-CN" altLang="en-US" dirty="0"/>
              <a:t>传感器的红外发射二极管不断发射红外线，当发射出的红外线没有被反射回来或被反射回来但强度不够大时，红外接收管一直处于关断状态，此时模块的输出端为高电平，指示二极管一直处于熄灭状态；被检测物体出现在检测范围内时，红外线被反射回来且强度足够大，红外接收管饱和，此时模块的输出端为低电平，指示二极管被点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b="1" dirty="0"/>
              <a:t>        总之一句话：没反射</a:t>
            </a:r>
            <a:r>
              <a:rPr lang="en-US" altLang="zh-CN" b="1" dirty="0"/>
              <a:t>——D0</a:t>
            </a:r>
            <a:r>
              <a:rPr lang="zh-CN" altLang="en-US" b="1" dirty="0"/>
              <a:t>输出高电平</a:t>
            </a:r>
            <a:r>
              <a:rPr lang="en-US" altLang="zh-CN" b="1" dirty="0"/>
              <a:t>——</a:t>
            </a:r>
            <a:r>
              <a:rPr lang="zh-CN" altLang="en-US" b="1" dirty="0"/>
              <a:t>灭灯</a:t>
            </a:r>
            <a:endParaRPr lang="en-US" altLang="zh-CN" b="1" dirty="0"/>
          </a:p>
          <a:p>
            <a:r>
              <a:rPr lang="en-US" altLang="zh-CN" b="1" dirty="0"/>
              <a:t>		</a:t>
            </a:r>
            <a:r>
              <a:rPr lang="zh-CN" altLang="en-US" b="1" dirty="0"/>
              <a:t>反射</a:t>
            </a:r>
            <a:r>
              <a:rPr lang="en-US" altLang="zh-CN" b="1" dirty="0"/>
              <a:t>——D0</a:t>
            </a:r>
            <a:r>
              <a:rPr lang="zh-CN" altLang="en-US" b="1" dirty="0"/>
              <a:t>输出低电平</a:t>
            </a:r>
            <a:r>
              <a:rPr lang="en-US" altLang="zh-CN" b="1" dirty="0"/>
              <a:t>——</a:t>
            </a:r>
            <a:r>
              <a:rPr lang="zh-CN" altLang="en-US" b="1" dirty="0"/>
              <a:t>点亮</a:t>
            </a:r>
          </a:p>
        </p:txBody>
      </p:sp>
    </p:spTree>
    <p:extLst>
      <p:ext uri="{BB962C8B-B14F-4D97-AF65-F5344CB8AC3E}">
        <p14:creationId xmlns:p14="http://schemas.microsoft.com/office/powerpoint/2010/main" val="1517964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9F6DC0-75CE-D6F8-A552-065FA3526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A50848-B06C-F5C4-D277-D6DDE99B0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176EAD1-77FF-0A03-B6A7-1F56BC216DBF}"/>
              </a:ext>
            </a:extLst>
          </p:cNvPr>
          <p:cNvSpPr txBox="1"/>
          <p:nvPr/>
        </p:nvSpPr>
        <p:spPr>
          <a:xfrm>
            <a:off x="505252" y="403485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6.PID</a:t>
            </a:r>
            <a:r>
              <a:rPr lang="zh-CN" altLang="en-US" dirty="0"/>
              <a:t>算法的了解与入门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61E8800-48E8-140E-1F83-616807981CAB}"/>
              </a:ext>
            </a:extLst>
          </p:cNvPr>
          <p:cNvSpPr txBox="1"/>
          <p:nvPr/>
        </p:nvSpPr>
        <p:spPr>
          <a:xfrm>
            <a:off x="8490856" y="403485"/>
            <a:ext cx="338364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【PID</a:t>
            </a:r>
            <a:r>
              <a:rPr lang="zh-CN" altLang="en-US" dirty="0"/>
              <a:t>控制原理，看了开头，你就会看到结尾！</a:t>
            </a:r>
            <a:r>
              <a:rPr lang="en-US" altLang="zh-CN" dirty="0"/>
              <a:t>】 https://www.bilibili.com/video/BV1GD4y1x7bV/?share_source=copy_web&amp;vd_source=bae7f44ac8b5e1669726b9f5e7d214b6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006A32F-1613-109A-031F-14E332B4D321}"/>
              </a:ext>
            </a:extLst>
          </p:cNvPr>
          <p:cNvSpPr txBox="1"/>
          <p:nvPr/>
        </p:nvSpPr>
        <p:spPr>
          <a:xfrm>
            <a:off x="1187758" y="1234481"/>
            <a:ext cx="6095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PID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控制应该算是应用非常广泛的控制算法了。小到控制一个元件的温度，大到控制无人机的飞行姿态和飞行速度等等，都可以使用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PID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控制。这里我们从原理上来理解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PID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控制。</a:t>
            </a:r>
            <a:endParaRPr lang="zh-CN" altLang="en-US" dirty="0"/>
          </a:p>
        </p:txBody>
      </p:sp>
      <p:sp>
        <p:nvSpPr>
          <p:cNvPr id="18" name="文本框 6">
            <a:extLst>
              <a:ext uri="{FF2B5EF4-FFF2-40B4-BE49-F238E27FC236}">
                <a16:creationId xmlns:a16="http://schemas.microsoft.com/office/drawing/2014/main" id="{B09D04BA-6EB4-641F-6347-F94EE2B593E7}"/>
              </a:ext>
            </a:extLst>
          </p:cNvPr>
          <p:cNvSpPr txBox="1"/>
          <p:nvPr/>
        </p:nvSpPr>
        <p:spPr>
          <a:xfrm>
            <a:off x="1259766" y="2338144"/>
            <a:ext cx="6095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hlinkClick r:id="rId4"/>
              </a:rPr>
              <a:t>PID</a:t>
            </a:r>
            <a:r>
              <a:rPr lang="zh-CN" altLang="en-US" dirty="0">
                <a:hlinkClick r:id="rId4"/>
              </a:rPr>
              <a:t>控制算法原理（抛弃公式，从本质上真正理解</a:t>
            </a:r>
            <a:r>
              <a:rPr lang="en-US" altLang="zh-CN" dirty="0">
                <a:hlinkClick r:id="rId4"/>
              </a:rPr>
              <a:t>PID</a:t>
            </a:r>
            <a:r>
              <a:rPr lang="zh-CN" altLang="en-US" dirty="0">
                <a:hlinkClick r:id="rId4"/>
              </a:rPr>
              <a:t>控制） </a:t>
            </a:r>
            <a:r>
              <a:rPr lang="en-US" altLang="zh-CN" dirty="0">
                <a:hlinkClick r:id="rId4"/>
              </a:rPr>
              <a:t>- </a:t>
            </a:r>
            <a:r>
              <a:rPr lang="zh-CN" altLang="en-US" dirty="0">
                <a:hlinkClick r:id="rId4"/>
              </a:rPr>
              <a:t>知乎 </a:t>
            </a:r>
            <a:r>
              <a:rPr lang="en-US" altLang="zh-CN" dirty="0">
                <a:hlinkClick r:id="rId4"/>
              </a:rPr>
              <a:t>(zhihu.com)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0221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789CC-CC33-6DAB-9232-6A20FEC17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87CB9A9-EC26-0CA6-03BE-43546F84DF6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507713">
            <a:off x="3112383" y="433545"/>
            <a:ext cx="5967236" cy="5990911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643EDFB-BB58-67B7-812F-7F9B85629D5E}"/>
              </a:ext>
            </a:extLst>
          </p:cNvPr>
          <p:cNvCxnSpPr>
            <a:cxnSpLocks/>
          </p:cNvCxnSpPr>
          <p:nvPr/>
        </p:nvCxnSpPr>
        <p:spPr>
          <a:xfrm>
            <a:off x="5550694" y="3623677"/>
            <a:ext cx="1293019" cy="0"/>
          </a:xfrm>
          <a:prstGeom prst="line">
            <a:avLst/>
          </a:prstGeom>
          <a:ln w="19050">
            <a:solidFill>
              <a:srgbClr val="3F42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0525AD8B-57A5-1E28-AE94-CA16F09C65E3}"/>
              </a:ext>
            </a:extLst>
          </p:cNvPr>
          <p:cNvSpPr txBox="1"/>
          <p:nvPr/>
        </p:nvSpPr>
        <p:spPr>
          <a:xfrm>
            <a:off x="5418515" y="320954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rgbClr val="594A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0CA7E4D-4AE8-1A29-7ACB-DC57AC9629B7}"/>
              </a:ext>
            </a:extLst>
          </p:cNvPr>
          <p:cNvSpPr/>
          <p:nvPr/>
        </p:nvSpPr>
        <p:spPr>
          <a:xfrm>
            <a:off x="5855566" y="32557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实车拼装</a:t>
            </a:r>
          </a:p>
        </p:txBody>
      </p:sp>
    </p:spTree>
    <p:extLst>
      <p:ext uri="{BB962C8B-B14F-4D97-AF65-F5344CB8AC3E}">
        <p14:creationId xmlns:p14="http://schemas.microsoft.com/office/powerpoint/2010/main" val="3686150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2345D-A800-0FE7-819F-B8A08EF0A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38830E-ECAF-3FB4-3E5A-A30C3207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7AA00C5-91D8-5F31-63D9-B208D5BA93CC}"/>
              </a:ext>
            </a:extLst>
          </p:cNvPr>
          <p:cNvSpPr txBox="1"/>
          <p:nvPr/>
        </p:nvSpPr>
        <p:spPr>
          <a:xfrm>
            <a:off x="4914900" y="2551837"/>
            <a:ext cx="3086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物料成本低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zh-CN" altLang="en-US" sz="3600" dirty="0"/>
              <a:t>学习成本低</a:t>
            </a:r>
          </a:p>
        </p:txBody>
      </p:sp>
    </p:spTree>
    <p:extLst>
      <p:ext uri="{BB962C8B-B14F-4D97-AF65-F5344CB8AC3E}">
        <p14:creationId xmlns:p14="http://schemas.microsoft.com/office/powerpoint/2010/main" val="261792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0D14-7C01-3921-F4F7-B7D115F61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B707B71-A393-D71E-B1FE-15FB7BEBDE1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507713">
            <a:off x="3112383" y="433545"/>
            <a:ext cx="5967236" cy="5990911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CD42DF4-C295-D23C-E18B-B6FC42F9CB2F}"/>
              </a:ext>
            </a:extLst>
          </p:cNvPr>
          <p:cNvCxnSpPr>
            <a:cxnSpLocks/>
          </p:cNvCxnSpPr>
          <p:nvPr/>
        </p:nvCxnSpPr>
        <p:spPr>
          <a:xfrm>
            <a:off x="5550694" y="3623677"/>
            <a:ext cx="1293019" cy="0"/>
          </a:xfrm>
          <a:prstGeom prst="line">
            <a:avLst/>
          </a:prstGeom>
          <a:ln w="19050">
            <a:solidFill>
              <a:srgbClr val="3F42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CCAC14E-64E2-8263-1B53-8CE9D49F0BC6}"/>
              </a:ext>
            </a:extLst>
          </p:cNvPr>
          <p:cNvSpPr txBox="1"/>
          <p:nvPr/>
        </p:nvSpPr>
        <p:spPr>
          <a:xfrm>
            <a:off x="5418515" y="320954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rgbClr val="594A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7C97A36-D09F-C056-AD99-40091C73B480}"/>
              </a:ext>
            </a:extLst>
          </p:cNvPr>
          <p:cNvSpPr/>
          <p:nvPr/>
        </p:nvSpPr>
        <p:spPr>
          <a:xfrm>
            <a:off x="5855566" y="32557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代码讲解</a:t>
            </a:r>
          </a:p>
        </p:txBody>
      </p:sp>
    </p:spTree>
    <p:extLst>
      <p:ext uri="{BB962C8B-B14F-4D97-AF65-F5344CB8AC3E}">
        <p14:creationId xmlns:p14="http://schemas.microsoft.com/office/powerpoint/2010/main" val="385187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1664E-A9E4-A113-A351-685CFA8DD2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3B35C00-FA5C-52A2-F5B8-C1BD9555DA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8B56396-A744-E3E7-A63D-53C66E17AAFE}"/>
              </a:ext>
            </a:extLst>
          </p:cNvPr>
          <p:cNvSpPr txBox="1"/>
          <p:nvPr/>
        </p:nvSpPr>
        <p:spPr>
          <a:xfrm>
            <a:off x="1953052" y="1809750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使用</a:t>
            </a:r>
            <a:r>
              <a:rPr lang="en-US" altLang="zh-CN" dirty="0"/>
              <a:t>ARDUINO IDE</a:t>
            </a:r>
            <a:r>
              <a:rPr lang="zh-CN" altLang="en-US" dirty="0"/>
              <a:t>开发</a:t>
            </a:r>
            <a:r>
              <a:rPr lang="en-US" altLang="zh-CN" dirty="0"/>
              <a:t>STM32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90E0A17-A941-9B75-A83E-A74E565AF619}"/>
              </a:ext>
            </a:extLst>
          </p:cNvPr>
          <p:cNvSpPr txBox="1"/>
          <p:nvPr/>
        </p:nvSpPr>
        <p:spPr>
          <a:xfrm>
            <a:off x="1953052" y="4194810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元素讲解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8C455EA-461D-7EA6-DD8A-051677925ED1}"/>
              </a:ext>
            </a:extLst>
          </p:cNvPr>
          <p:cNvSpPr txBox="1"/>
          <p:nvPr/>
        </p:nvSpPr>
        <p:spPr>
          <a:xfrm>
            <a:off x="1953052" y="3002280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</a:t>
            </a:r>
            <a:r>
              <a:rPr lang="zh-CN" altLang="en-US" dirty="0"/>
              <a:t>红外循迹代码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D1F6D2-4117-9EB6-DB05-CB71EFCA8491}"/>
              </a:ext>
            </a:extLst>
          </p:cNvPr>
          <p:cNvSpPr txBox="1"/>
          <p:nvPr/>
        </p:nvSpPr>
        <p:spPr>
          <a:xfrm>
            <a:off x="1953052" y="2406015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电机控制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643071-FA62-F435-750D-4520D7507E2D}"/>
              </a:ext>
            </a:extLst>
          </p:cNvPr>
          <p:cNvSpPr txBox="1"/>
          <p:nvPr/>
        </p:nvSpPr>
        <p:spPr>
          <a:xfrm>
            <a:off x="1953052" y="3598545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4.PID</a:t>
            </a:r>
            <a:r>
              <a:rPr lang="zh-CN" altLang="en-US" dirty="0"/>
              <a:t>代码巡线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914C6B-8EB1-D4C1-D601-3F4186475E48}"/>
              </a:ext>
            </a:extLst>
          </p:cNvPr>
          <p:cNvSpPr txBox="1"/>
          <p:nvPr/>
        </p:nvSpPr>
        <p:spPr>
          <a:xfrm>
            <a:off x="1953052" y="4791074"/>
            <a:ext cx="128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6.</a:t>
            </a:r>
            <a:r>
              <a:rPr lang="zh-CN" altLang="en-US" dirty="0"/>
              <a:t>综合代码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2190C7-CD31-C09D-3167-BFF13EAC2FE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90" y="1529621"/>
            <a:ext cx="3798758" cy="37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3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32B3F-6FE5-F2E9-06A0-83BDF9B3F3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ADAB987-0D1A-EABB-265F-2D91ED6D0FA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507713">
            <a:off x="3112383" y="433545"/>
            <a:ext cx="5967236" cy="5990911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4F3D70B-5733-0CD5-4EBF-09BE4BCFFC1A}"/>
              </a:ext>
            </a:extLst>
          </p:cNvPr>
          <p:cNvCxnSpPr>
            <a:cxnSpLocks/>
          </p:cNvCxnSpPr>
          <p:nvPr/>
        </p:nvCxnSpPr>
        <p:spPr>
          <a:xfrm>
            <a:off x="5550694" y="3623677"/>
            <a:ext cx="1293019" cy="0"/>
          </a:xfrm>
          <a:prstGeom prst="line">
            <a:avLst/>
          </a:prstGeom>
          <a:ln w="19050">
            <a:solidFill>
              <a:srgbClr val="3F42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58256369-BDCC-5554-DA67-8CA689EC1EFA}"/>
              </a:ext>
            </a:extLst>
          </p:cNvPr>
          <p:cNvSpPr txBox="1"/>
          <p:nvPr/>
        </p:nvSpPr>
        <p:spPr>
          <a:xfrm>
            <a:off x="5418515" y="320954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05</a:t>
            </a:r>
            <a:endParaRPr lang="zh-CN" altLang="en-US" sz="2400" dirty="0">
              <a:solidFill>
                <a:srgbClr val="594A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E7483D3-B595-4E91-97D1-84F87FA0BF3C}"/>
              </a:ext>
            </a:extLst>
          </p:cNvPr>
          <p:cNvSpPr/>
          <p:nvPr/>
        </p:nvSpPr>
        <p:spPr>
          <a:xfrm>
            <a:off x="5855566" y="32557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实车演示</a:t>
            </a:r>
          </a:p>
        </p:txBody>
      </p:sp>
    </p:spTree>
    <p:extLst>
      <p:ext uri="{BB962C8B-B14F-4D97-AF65-F5344CB8AC3E}">
        <p14:creationId xmlns:p14="http://schemas.microsoft.com/office/powerpoint/2010/main" val="150536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0C2584-691F-A52A-D4F7-CF3FB28D98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FD5B79F-2AA2-5D33-3A6E-518A695A48F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507713">
            <a:off x="3112383" y="433545"/>
            <a:ext cx="5967236" cy="5990911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A4AA898-8689-F95E-BCED-B43E65D14609}"/>
              </a:ext>
            </a:extLst>
          </p:cNvPr>
          <p:cNvCxnSpPr>
            <a:cxnSpLocks/>
          </p:cNvCxnSpPr>
          <p:nvPr/>
        </p:nvCxnSpPr>
        <p:spPr>
          <a:xfrm>
            <a:off x="5550694" y="3623677"/>
            <a:ext cx="1293019" cy="0"/>
          </a:xfrm>
          <a:prstGeom prst="line">
            <a:avLst/>
          </a:prstGeom>
          <a:ln w="19050">
            <a:solidFill>
              <a:srgbClr val="3F42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A73C63D2-2ACF-9BCA-B2D8-5DC165FB8524}"/>
              </a:ext>
            </a:extLst>
          </p:cNvPr>
          <p:cNvSpPr txBox="1"/>
          <p:nvPr/>
        </p:nvSpPr>
        <p:spPr>
          <a:xfrm>
            <a:off x="5418515" y="320954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06</a:t>
            </a:r>
            <a:endParaRPr lang="zh-CN" altLang="en-US" sz="2400" dirty="0">
              <a:solidFill>
                <a:srgbClr val="594A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8914FECA-81F9-E161-0037-565FB472A93A}"/>
              </a:ext>
            </a:extLst>
          </p:cNvPr>
          <p:cNvSpPr/>
          <p:nvPr/>
        </p:nvSpPr>
        <p:spPr>
          <a:xfrm>
            <a:off x="5855566" y="32557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元素思路</a:t>
            </a:r>
          </a:p>
        </p:txBody>
      </p:sp>
    </p:spTree>
    <p:extLst>
      <p:ext uri="{BB962C8B-B14F-4D97-AF65-F5344CB8AC3E}">
        <p14:creationId xmlns:p14="http://schemas.microsoft.com/office/powerpoint/2010/main" val="3551724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E09AB-CBBE-14F5-4E80-1162EC2A8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7D5146-3D46-3F14-3FC8-249A01363D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507713">
            <a:off x="3112383" y="433545"/>
            <a:ext cx="5967236" cy="5990911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DFA868C-4675-C931-95DE-20B6CD859510}"/>
              </a:ext>
            </a:extLst>
          </p:cNvPr>
          <p:cNvCxnSpPr>
            <a:cxnSpLocks/>
          </p:cNvCxnSpPr>
          <p:nvPr/>
        </p:nvCxnSpPr>
        <p:spPr>
          <a:xfrm>
            <a:off x="5550694" y="3623677"/>
            <a:ext cx="1293019" cy="0"/>
          </a:xfrm>
          <a:prstGeom prst="line">
            <a:avLst/>
          </a:prstGeom>
          <a:ln w="19050">
            <a:solidFill>
              <a:srgbClr val="3F42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396A10F-70C6-9AAD-3B39-D2CA343FACAE}"/>
              </a:ext>
            </a:extLst>
          </p:cNvPr>
          <p:cNvSpPr txBox="1"/>
          <p:nvPr/>
        </p:nvSpPr>
        <p:spPr>
          <a:xfrm>
            <a:off x="5418515" y="320954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</a:t>
            </a:r>
            <a:endParaRPr lang="zh-CN" altLang="en-US" sz="2400" dirty="0">
              <a:solidFill>
                <a:srgbClr val="594A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632B901-3B24-3327-613A-C37A139B8386}"/>
              </a:ext>
            </a:extLst>
          </p:cNvPr>
          <p:cNvSpPr/>
          <p:nvPr/>
        </p:nvSpPr>
        <p:spPr>
          <a:xfrm>
            <a:off x="5855566" y="325571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3345906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73D1-EEB3-AAEC-5638-21479E99A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6F93C2B-C41E-EC8C-BC46-6D50A0FB847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507713">
            <a:off x="3112383" y="433545"/>
            <a:ext cx="5967236" cy="599091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D79ABA-1592-288C-8F97-28238779F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0"/>
          <a:stretch/>
        </p:blipFill>
        <p:spPr>
          <a:xfrm>
            <a:off x="10666" y="1527858"/>
            <a:ext cx="12170667" cy="321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40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507713">
            <a:off x="853403" y="-3429431"/>
            <a:ext cx="10187419" cy="10227837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4154605" y="1883118"/>
            <a:ext cx="4050622" cy="1052379"/>
            <a:chOff x="4468930" y="1683093"/>
            <a:chExt cx="4050622" cy="1052379"/>
          </a:xfrm>
        </p:grpSpPr>
        <p:grpSp>
          <p:nvGrpSpPr>
            <p:cNvPr id="3" name="组合 2"/>
            <p:cNvGrpSpPr/>
            <p:nvPr/>
          </p:nvGrpSpPr>
          <p:grpSpPr>
            <a:xfrm>
              <a:off x="4468930" y="1683093"/>
              <a:ext cx="3481884" cy="829514"/>
              <a:chOff x="7799505" y="1198121"/>
              <a:chExt cx="3481884" cy="829514"/>
            </a:xfrm>
          </p:grpSpPr>
          <p:grpSp>
            <p:nvGrpSpPr>
              <p:cNvPr id="4" name="组合 3"/>
              <p:cNvGrpSpPr/>
              <p:nvPr/>
            </p:nvGrpSpPr>
            <p:grpSpPr>
              <a:xfrm flipH="1">
                <a:off x="7799505" y="1198121"/>
                <a:ext cx="960120" cy="581149"/>
                <a:chOff x="9787459" y="1304801"/>
                <a:chExt cx="960120" cy="581149"/>
              </a:xfrm>
            </p:grpSpPr>
            <p:grpSp>
              <p:nvGrpSpPr>
                <p:cNvPr id="7" name="组合 6"/>
                <p:cNvGrpSpPr/>
                <p:nvPr/>
              </p:nvGrpSpPr>
              <p:grpSpPr>
                <a:xfrm>
                  <a:off x="9858579" y="1340361"/>
                  <a:ext cx="889000" cy="503679"/>
                  <a:chOff x="7378700" y="2527300"/>
                  <a:chExt cx="889000" cy="1090950"/>
                </a:xfrm>
              </p:grpSpPr>
              <p:cxnSp>
                <p:nvCxnSpPr>
                  <p:cNvPr id="10" name="直接连接符 9"/>
                  <p:cNvCxnSpPr/>
                  <p:nvPr/>
                </p:nvCxnSpPr>
                <p:spPr>
                  <a:xfrm>
                    <a:off x="7378700" y="2527300"/>
                    <a:ext cx="876300" cy="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" name="直接连接符 10"/>
                  <p:cNvCxnSpPr/>
                  <p:nvPr/>
                </p:nvCxnSpPr>
                <p:spPr>
                  <a:xfrm>
                    <a:off x="8267700" y="2527300"/>
                    <a:ext cx="0" cy="109095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" name="直接连接符 11"/>
                  <p:cNvCxnSpPr/>
                  <p:nvPr/>
                </p:nvCxnSpPr>
                <p:spPr>
                  <a:xfrm flipH="1">
                    <a:off x="7816850" y="3618250"/>
                    <a:ext cx="438150" cy="0"/>
                  </a:xfrm>
                  <a:prstGeom prst="line">
                    <a:avLst/>
                  </a:prstGeom>
                  <a:ln w="19050">
                    <a:solidFill>
                      <a:srgbClr val="3F4247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" name="椭圆 7"/>
                <p:cNvSpPr/>
                <p:nvPr/>
              </p:nvSpPr>
              <p:spPr>
                <a:xfrm>
                  <a:off x="9787459" y="1304801"/>
                  <a:ext cx="83820" cy="83820"/>
                </a:xfrm>
                <a:prstGeom prst="ellipse">
                  <a:avLst/>
                </a:prstGeom>
                <a:solidFill>
                  <a:srgbClr val="3F42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9" name="椭圆 8"/>
                <p:cNvSpPr/>
                <p:nvPr/>
              </p:nvSpPr>
              <p:spPr>
                <a:xfrm>
                  <a:off x="10242119" y="1802130"/>
                  <a:ext cx="83820" cy="83820"/>
                </a:xfrm>
                <a:prstGeom prst="ellipse">
                  <a:avLst/>
                </a:prstGeom>
                <a:solidFill>
                  <a:srgbClr val="3F424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" name="矩形 5"/>
              <p:cNvSpPr/>
              <p:nvPr/>
            </p:nvSpPr>
            <p:spPr>
              <a:xfrm>
                <a:off x="8337955" y="1319749"/>
                <a:ext cx="2943434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4000" dirty="0"/>
                  <a:t>THANK YOU</a:t>
                </a:r>
                <a:endParaRPr lang="zh-CN" altLang="en-US" sz="4000" dirty="0"/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 flipV="1">
              <a:off x="7559432" y="2154323"/>
              <a:ext cx="960120" cy="581149"/>
              <a:chOff x="9787459" y="1304801"/>
              <a:chExt cx="960120" cy="581149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9858579" y="1340361"/>
                <a:ext cx="889000" cy="503679"/>
                <a:chOff x="7378700" y="2527300"/>
                <a:chExt cx="889000" cy="1090950"/>
              </a:xfrm>
            </p:grpSpPr>
            <p:cxnSp>
              <p:nvCxnSpPr>
                <p:cNvPr id="20" name="直接连接符 19"/>
                <p:cNvCxnSpPr/>
                <p:nvPr/>
              </p:nvCxnSpPr>
              <p:spPr>
                <a:xfrm>
                  <a:off x="7378700" y="2527300"/>
                  <a:ext cx="87630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直接连接符 20"/>
                <p:cNvCxnSpPr/>
                <p:nvPr/>
              </p:nvCxnSpPr>
              <p:spPr>
                <a:xfrm>
                  <a:off x="8267700" y="2527300"/>
                  <a:ext cx="0" cy="109095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 flipH="1">
                  <a:off x="7816850" y="3618250"/>
                  <a:ext cx="43815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8" name="椭圆 17"/>
              <p:cNvSpPr/>
              <p:nvPr/>
            </p:nvSpPr>
            <p:spPr>
              <a:xfrm>
                <a:off x="9787459" y="1304801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10242119" y="1802130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658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507713">
            <a:off x="-4372646" y="-2038781"/>
            <a:ext cx="10187419" cy="1022783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 rot="16200000">
            <a:off x="-496116" y="2567306"/>
            <a:ext cx="44914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9BA1A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6000" b="1" dirty="0">
              <a:solidFill>
                <a:srgbClr val="9BA1A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743962" y="959765"/>
            <a:ext cx="1735124" cy="581149"/>
            <a:chOff x="7799505" y="1198121"/>
            <a:chExt cx="1735124" cy="581149"/>
          </a:xfrm>
        </p:grpSpPr>
        <p:grpSp>
          <p:nvGrpSpPr>
            <p:cNvPr id="13" name="组合 12"/>
            <p:cNvGrpSpPr/>
            <p:nvPr/>
          </p:nvGrpSpPr>
          <p:grpSpPr>
            <a:xfrm flipH="1">
              <a:off x="7799505" y="1198121"/>
              <a:ext cx="960120" cy="581149"/>
              <a:chOff x="9787459" y="1304801"/>
              <a:chExt cx="960120" cy="581149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9858579" y="1340361"/>
                <a:ext cx="889000" cy="503679"/>
                <a:chOff x="7378700" y="2527300"/>
                <a:chExt cx="889000" cy="1090950"/>
              </a:xfrm>
            </p:grpSpPr>
            <p:cxnSp>
              <p:nvCxnSpPr>
                <p:cNvPr id="10" name="直接连接符 9"/>
                <p:cNvCxnSpPr/>
                <p:nvPr/>
              </p:nvCxnSpPr>
              <p:spPr>
                <a:xfrm>
                  <a:off x="7378700" y="2527300"/>
                  <a:ext cx="87630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" name="直接连接符 10"/>
                <p:cNvCxnSpPr/>
                <p:nvPr/>
              </p:nvCxnSpPr>
              <p:spPr>
                <a:xfrm>
                  <a:off x="8267700" y="2527300"/>
                  <a:ext cx="0" cy="109095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 flipH="1">
                  <a:off x="7816850" y="3618250"/>
                  <a:ext cx="43815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" name="椭圆 7"/>
              <p:cNvSpPr/>
              <p:nvPr/>
            </p:nvSpPr>
            <p:spPr>
              <a:xfrm>
                <a:off x="9787459" y="1304801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0242119" y="1802130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7989582" y="1269242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594A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426633" y="131540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规则解读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743962" y="1845341"/>
            <a:ext cx="1965956" cy="581149"/>
            <a:chOff x="7799505" y="1198121"/>
            <a:chExt cx="1965956" cy="581149"/>
          </a:xfrm>
        </p:grpSpPr>
        <p:grpSp>
          <p:nvGrpSpPr>
            <p:cNvPr id="18" name="组合 17"/>
            <p:cNvGrpSpPr/>
            <p:nvPr/>
          </p:nvGrpSpPr>
          <p:grpSpPr>
            <a:xfrm flipH="1">
              <a:off x="7799505" y="1198121"/>
              <a:ext cx="960120" cy="581149"/>
              <a:chOff x="9787459" y="1304801"/>
              <a:chExt cx="960120" cy="581149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9858579" y="1340361"/>
                <a:ext cx="889000" cy="503679"/>
                <a:chOff x="7378700" y="2527300"/>
                <a:chExt cx="889000" cy="1090950"/>
              </a:xfrm>
            </p:grpSpPr>
            <p:cxnSp>
              <p:nvCxnSpPr>
                <p:cNvPr id="24" name="直接连接符 23"/>
                <p:cNvCxnSpPr/>
                <p:nvPr/>
              </p:nvCxnSpPr>
              <p:spPr>
                <a:xfrm>
                  <a:off x="7378700" y="2527300"/>
                  <a:ext cx="87630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直接连接符 24"/>
                <p:cNvCxnSpPr/>
                <p:nvPr/>
              </p:nvCxnSpPr>
              <p:spPr>
                <a:xfrm>
                  <a:off x="8267700" y="2527300"/>
                  <a:ext cx="0" cy="109095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直接连接符 25"/>
                <p:cNvCxnSpPr/>
                <p:nvPr/>
              </p:nvCxnSpPr>
              <p:spPr>
                <a:xfrm flipH="1">
                  <a:off x="7816850" y="3618250"/>
                  <a:ext cx="43815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2" name="椭圆 21"/>
              <p:cNvSpPr/>
              <p:nvPr/>
            </p:nvSpPr>
            <p:spPr>
              <a:xfrm>
                <a:off x="9787459" y="1304801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10242119" y="1802130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>
              <a:off x="7989582" y="1269242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594A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8426633" y="1315408"/>
              <a:ext cx="13388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知识点讲解</a:t>
              </a: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7743962" y="2730917"/>
            <a:ext cx="1735124" cy="581149"/>
            <a:chOff x="7799505" y="1198121"/>
            <a:chExt cx="1735124" cy="581149"/>
          </a:xfrm>
        </p:grpSpPr>
        <p:grpSp>
          <p:nvGrpSpPr>
            <p:cNvPr id="28" name="组合 27"/>
            <p:cNvGrpSpPr/>
            <p:nvPr/>
          </p:nvGrpSpPr>
          <p:grpSpPr>
            <a:xfrm flipH="1">
              <a:off x="7799505" y="1198121"/>
              <a:ext cx="960120" cy="581149"/>
              <a:chOff x="9787459" y="1304801"/>
              <a:chExt cx="960120" cy="581149"/>
            </a:xfrm>
          </p:grpSpPr>
          <p:grpSp>
            <p:nvGrpSpPr>
              <p:cNvPr id="31" name="组合 30"/>
              <p:cNvGrpSpPr/>
              <p:nvPr/>
            </p:nvGrpSpPr>
            <p:grpSpPr>
              <a:xfrm>
                <a:off x="9858579" y="1340361"/>
                <a:ext cx="889000" cy="503679"/>
                <a:chOff x="7378700" y="2527300"/>
                <a:chExt cx="889000" cy="1090950"/>
              </a:xfrm>
            </p:grpSpPr>
            <p:cxnSp>
              <p:nvCxnSpPr>
                <p:cNvPr id="34" name="直接连接符 33"/>
                <p:cNvCxnSpPr/>
                <p:nvPr/>
              </p:nvCxnSpPr>
              <p:spPr>
                <a:xfrm>
                  <a:off x="7378700" y="2527300"/>
                  <a:ext cx="87630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/>
                <p:cNvCxnSpPr/>
                <p:nvPr/>
              </p:nvCxnSpPr>
              <p:spPr>
                <a:xfrm>
                  <a:off x="8267700" y="2527300"/>
                  <a:ext cx="0" cy="109095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/>
                <p:cNvCxnSpPr/>
                <p:nvPr/>
              </p:nvCxnSpPr>
              <p:spPr>
                <a:xfrm flipH="1">
                  <a:off x="7816850" y="3618250"/>
                  <a:ext cx="43815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2" name="椭圆 31"/>
              <p:cNvSpPr/>
              <p:nvPr/>
            </p:nvSpPr>
            <p:spPr>
              <a:xfrm>
                <a:off x="9787459" y="1304801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0242119" y="1802130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7989582" y="1269242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594A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8426633" y="131540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实车拼装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743962" y="3616493"/>
            <a:ext cx="1735124" cy="581149"/>
            <a:chOff x="7799505" y="1198121"/>
            <a:chExt cx="1735124" cy="581149"/>
          </a:xfrm>
        </p:grpSpPr>
        <p:grpSp>
          <p:nvGrpSpPr>
            <p:cNvPr id="38" name="组合 37"/>
            <p:cNvGrpSpPr/>
            <p:nvPr/>
          </p:nvGrpSpPr>
          <p:grpSpPr>
            <a:xfrm flipH="1">
              <a:off x="7799505" y="1198121"/>
              <a:ext cx="960120" cy="581149"/>
              <a:chOff x="9787459" y="1304801"/>
              <a:chExt cx="960120" cy="581149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9858579" y="1340361"/>
                <a:ext cx="889000" cy="503679"/>
                <a:chOff x="7378700" y="2527300"/>
                <a:chExt cx="889000" cy="1090950"/>
              </a:xfrm>
            </p:grpSpPr>
            <p:cxnSp>
              <p:nvCxnSpPr>
                <p:cNvPr id="44" name="直接连接符 43"/>
                <p:cNvCxnSpPr/>
                <p:nvPr/>
              </p:nvCxnSpPr>
              <p:spPr>
                <a:xfrm>
                  <a:off x="7378700" y="2527300"/>
                  <a:ext cx="87630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>
                  <a:off x="8267700" y="2527300"/>
                  <a:ext cx="0" cy="109095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/>
                <p:cNvCxnSpPr/>
                <p:nvPr/>
              </p:nvCxnSpPr>
              <p:spPr>
                <a:xfrm flipH="1">
                  <a:off x="7816850" y="3618250"/>
                  <a:ext cx="43815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2" name="椭圆 41"/>
              <p:cNvSpPr/>
              <p:nvPr/>
            </p:nvSpPr>
            <p:spPr>
              <a:xfrm>
                <a:off x="9787459" y="1304801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10242119" y="1802130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9" name="文本框 38"/>
            <p:cNvSpPr txBox="1"/>
            <p:nvPr/>
          </p:nvSpPr>
          <p:spPr>
            <a:xfrm>
              <a:off x="7989582" y="1269242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594A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426633" y="131540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代码讲解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D37D8702-C621-42F0-7A15-8B386F9A2601}"/>
              </a:ext>
            </a:extLst>
          </p:cNvPr>
          <p:cNvGrpSpPr/>
          <p:nvPr/>
        </p:nvGrpSpPr>
        <p:grpSpPr>
          <a:xfrm>
            <a:off x="7743962" y="4502069"/>
            <a:ext cx="1735124" cy="581149"/>
            <a:chOff x="7799505" y="1198121"/>
            <a:chExt cx="1735124" cy="581149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8DE7D1F4-E6A5-48CB-A46C-0443D1EF35BC}"/>
                </a:ext>
              </a:extLst>
            </p:cNvPr>
            <p:cNvGrpSpPr/>
            <p:nvPr/>
          </p:nvGrpSpPr>
          <p:grpSpPr>
            <a:xfrm flipH="1">
              <a:off x="7799505" y="1198121"/>
              <a:ext cx="960120" cy="581149"/>
              <a:chOff x="9787459" y="1304801"/>
              <a:chExt cx="960120" cy="581149"/>
            </a:xfrm>
          </p:grpSpPr>
          <p:grpSp>
            <p:nvGrpSpPr>
              <p:cNvPr id="48" name="组合 47">
                <a:extLst>
                  <a:ext uri="{FF2B5EF4-FFF2-40B4-BE49-F238E27FC236}">
                    <a16:creationId xmlns:a16="http://schemas.microsoft.com/office/drawing/2014/main" id="{A35E9D45-6CF2-6CD0-6D31-5BF678E6219F}"/>
                  </a:ext>
                </a:extLst>
              </p:cNvPr>
              <p:cNvGrpSpPr/>
              <p:nvPr/>
            </p:nvGrpSpPr>
            <p:grpSpPr>
              <a:xfrm>
                <a:off x="9858579" y="1340361"/>
                <a:ext cx="889000" cy="503679"/>
                <a:chOff x="7378700" y="2527300"/>
                <a:chExt cx="889000" cy="1090950"/>
              </a:xfrm>
            </p:grpSpPr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EACE5DA4-66ED-6839-C9BB-9A504AD04ADB}"/>
                    </a:ext>
                  </a:extLst>
                </p:cNvPr>
                <p:cNvCxnSpPr/>
                <p:nvPr/>
              </p:nvCxnSpPr>
              <p:spPr>
                <a:xfrm>
                  <a:off x="7378700" y="2527300"/>
                  <a:ext cx="87630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D576C5BB-5067-AA9E-C5A4-8FA37E71FE10}"/>
                    </a:ext>
                  </a:extLst>
                </p:cNvPr>
                <p:cNvCxnSpPr/>
                <p:nvPr/>
              </p:nvCxnSpPr>
              <p:spPr>
                <a:xfrm>
                  <a:off x="8267700" y="2527300"/>
                  <a:ext cx="0" cy="109095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8B30910E-ADCE-2ABF-FD44-CBCC84F6E7AC}"/>
                    </a:ext>
                  </a:extLst>
                </p:cNvPr>
                <p:cNvCxnSpPr/>
                <p:nvPr/>
              </p:nvCxnSpPr>
              <p:spPr>
                <a:xfrm flipH="1">
                  <a:off x="7816850" y="3618250"/>
                  <a:ext cx="43815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D0B1580E-49EA-AB53-4DB6-287D1C90CD9A}"/>
                  </a:ext>
                </a:extLst>
              </p:cNvPr>
              <p:cNvSpPr/>
              <p:nvPr/>
            </p:nvSpPr>
            <p:spPr>
              <a:xfrm>
                <a:off x="9787459" y="1304801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>
                <a:extLst>
                  <a:ext uri="{FF2B5EF4-FFF2-40B4-BE49-F238E27FC236}">
                    <a16:creationId xmlns:a16="http://schemas.microsoft.com/office/drawing/2014/main" id="{35EE1F17-03AF-E813-928D-841641805285}"/>
                  </a:ext>
                </a:extLst>
              </p:cNvPr>
              <p:cNvSpPr/>
              <p:nvPr/>
            </p:nvSpPr>
            <p:spPr>
              <a:xfrm>
                <a:off x="10242119" y="1802130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F31968E-8055-C218-52FC-FDBD9CD1A281}"/>
                </a:ext>
              </a:extLst>
            </p:cNvPr>
            <p:cNvSpPr txBox="1"/>
            <p:nvPr/>
          </p:nvSpPr>
          <p:spPr>
            <a:xfrm>
              <a:off x="7989582" y="1269242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594A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2CAB667-7BD6-3342-FB09-5874D23BA16B}"/>
                </a:ext>
              </a:extLst>
            </p:cNvPr>
            <p:cNvSpPr/>
            <p:nvPr/>
          </p:nvSpPr>
          <p:spPr>
            <a:xfrm>
              <a:off x="8426633" y="131540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实车演示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54593EA-6B11-AF77-1D89-F6A8EB0D3B0D}"/>
              </a:ext>
            </a:extLst>
          </p:cNvPr>
          <p:cNvGrpSpPr/>
          <p:nvPr/>
        </p:nvGrpSpPr>
        <p:grpSpPr>
          <a:xfrm>
            <a:off x="7743962" y="5387645"/>
            <a:ext cx="1735124" cy="581149"/>
            <a:chOff x="7799505" y="1198121"/>
            <a:chExt cx="1735124" cy="581149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id="{74732EB3-BA17-080C-CF3A-EC8843A3E775}"/>
                </a:ext>
              </a:extLst>
            </p:cNvPr>
            <p:cNvGrpSpPr/>
            <p:nvPr/>
          </p:nvGrpSpPr>
          <p:grpSpPr>
            <a:xfrm flipH="1">
              <a:off x="7799505" y="1198121"/>
              <a:ext cx="960120" cy="581149"/>
              <a:chOff x="9787459" y="1304801"/>
              <a:chExt cx="960120" cy="581149"/>
            </a:xfrm>
          </p:grpSpPr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F9ABE9A4-8ECA-C119-0528-013614870A75}"/>
                  </a:ext>
                </a:extLst>
              </p:cNvPr>
              <p:cNvGrpSpPr/>
              <p:nvPr/>
            </p:nvGrpSpPr>
            <p:grpSpPr>
              <a:xfrm>
                <a:off x="9858579" y="1340361"/>
                <a:ext cx="889000" cy="503679"/>
                <a:chOff x="7378700" y="2527300"/>
                <a:chExt cx="889000" cy="1090950"/>
              </a:xfrm>
            </p:grpSpPr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D7CEC847-F3CF-D3FF-0BE0-ABD1954946FF}"/>
                    </a:ext>
                  </a:extLst>
                </p:cNvPr>
                <p:cNvCxnSpPr/>
                <p:nvPr/>
              </p:nvCxnSpPr>
              <p:spPr>
                <a:xfrm>
                  <a:off x="7378700" y="2527300"/>
                  <a:ext cx="87630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8A8A4DA0-3073-D688-E24A-ED62DF70A9BB}"/>
                    </a:ext>
                  </a:extLst>
                </p:cNvPr>
                <p:cNvCxnSpPr/>
                <p:nvPr/>
              </p:nvCxnSpPr>
              <p:spPr>
                <a:xfrm>
                  <a:off x="8267700" y="2527300"/>
                  <a:ext cx="0" cy="109095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9496F711-B201-651E-461E-A26017736C1A}"/>
                    </a:ext>
                  </a:extLst>
                </p:cNvPr>
                <p:cNvCxnSpPr/>
                <p:nvPr/>
              </p:nvCxnSpPr>
              <p:spPr>
                <a:xfrm flipH="1">
                  <a:off x="7816850" y="3618250"/>
                  <a:ext cx="438150" cy="0"/>
                </a:xfrm>
                <a:prstGeom prst="line">
                  <a:avLst/>
                </a:prstGeom>
                <a:ln w="19050">
                  <a:solidFill>
                    <a:srgbClr val="3F4247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椭圆 58">
                <a:extLst>
                  <a:ext uri="{FF2B5EF4-FFF2-40B4-BE49-F238E27FC236}">
                    <a16:creationId xmlns:a16="http://schemas.microsoft.com/office/drawing/2014/main" id="{B4DDA3E3-65CD-F602-06F5-CB3A204FDC8D}"/>
                  </a:ext>
                </a:extLst>
              </p:cNvPr>
              <p:cNvSpPr/>
              <p:nvPr/>
            </p:nvSpPr>
            <p:spPr>
              <a:xfrm>
                <a:off x="9787459" y="1304801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59">
                <a:extLst>
                  <a:ext uri="{FF2B5EF4-FFF2-40B4-BE49-F238E27FC236}">
                    <a16:creationId xmlns:a16="http://schemas.microsoft.com/office/drawing/2014/main" id="{7494BA97-5914-6B44-D756-120DDE604CBC}"/>
                  </a:ext>
                </a:extLst>
              </p:cNvPr>
              <p:cNvSpPr/>
              <p:nvPr/>
            </p:nvSpPr>
            <p:spPr>
              <a:xfrm>
                <a:off x="10242119" y="1802130"/>
                <a:ext cx="83820" cy="83820"/>
              </a:xfrm>
              <a:prstGeom prst="ellipse">
                <a:avLst/>
              </a:prstGeom>
              <a:solidFill>
                <a:srgbClr val="3F424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3D3B78E9-2D40-649D-4CED-65AF817FF739}"/>
                </a:ext>
              </a:extLst>
            </p:cNvPr>
            <p:cNvSpPr txBox="1"/>
            <p:nvPr/>
          </p:nvSpPr>
          <p:spPr>
            <a:xfrm>
              <a:off x="7989582" y="1269242"/>
              <a:ext cx="54694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dirty="0">
                  <a:solidFill>
                    <a:srgbClr val="594A4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73EB2DF0-68F8-C947-62F8-BCACEAE128A2}"/>
                </a:ext>
              </a:extLst>
            </p:cNvPr>
            <p:cNvSpPr/>
            <p:nvPr/>
          </p:nvSpPr>
          <p:spPr>
            <a:xfrm>
              <a:off x="8426633" y="131540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/>
                <a:t>元素思路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3275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0">
        <p159:morph option="byObject"/>
      </p:transition>
    </mc:Choice>
    <mc:Fallback xmlns=""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507713">
            <a:off x="3112383" y="433545"/>
            <a:ext cx="5967236" cy="5990911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B5527483-3CCD-7A57-9668-5422D2C637B9}"/>
              </a:ext>
            </a:extLst>
          </p:cNvPr>
          <p:cNvCxnSpPr>
            <a:cxnSpLocks/>
          </p:cNvCxnSpPr>
          <p:nvPr/>
        </p:nvCxnSpPr>
        <p:spPr>
          <a:xfrm>
            <a:off x="5550694" y="3623677"/>
            <a:ext cx="1293019" cy="0"/>
          </a:xfrm>
          <a:prstGeom prst="line">
            <a:avLst/>
          </a:prstGeom>
          <a:ln w="19050">
            <a:solidFill>
              <a:srgbClr val="3F42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F0CD2FB6-D8DB-8E05-CAE0-6B3EC882F032}"/>
              </a:ext>
            </a:extLst>
          </p:cNvPr>
          <p:cNvSpPr txBox="1"/>
          <p:nvPr/>
        </p:nvSpPr>
        <p:spPr>
          <a:xfrm>
            <a:off x="5418515" y="320954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rgbClr val="594A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96609A0-2C2F-1E75-6E17-37A5F7746DFA}"/>
              </a:ext>
            </a:extLst>
          </p:cNvPr>
          <p:cNvSpPr/>
          <p:nvPr/>
        </p:nvSpPr>
        <p:spPr>
          <a:xfrm>
            <a:off x="5855566" y="325571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规则解读</a:t>
            </a:r>
          </a:p>
        </p:txBody>
      </p:sp>
    </p:spTree>
    <p:extLst>
      <p:ext uri="{BB962C8B-B14F-4D97-AF65-F5344CB8AC3E}">
        <p14:creationId xmlns:p14="http://schemas.microsoft.com/office/powerpoint/2010/main" val="802797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D28FD-4D11-CE1E-75B5-6C5604DBE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117165-923A-759F-A10F-68A1D42E95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FD7202-47BA-2D1E-446B-6CFCE77CA7A2}"/>
              </a:ext>
            </a:extLst>
          </p:cNvPr>
          <p:cNvSpPr txBox="1"/>
          <p:nvPr/>
        </p:nvSpPr>
        <p:spPr>
          <a:xfrm>
            <a:off x="3216045" y="3105834"/>
            <a:ext cx="5759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23</a:t>
            </a:r>
            <a:r>
              <a:rPr lang="zh-CN" altLang="en-US" dirty="0"/>
              <a:t>决赛浅析</a:t>
            </a:r>
            <a:endParaRPr lang="en-US" altLang="zh-CN" dirty="0"/>
          </a:p>
          <a:p>
            <a:r>
              <a:rPr lang="en-US" altLang="zh-CN" dirty="0"/>
              <a:t>https://mp.weixin.qq.com/s/1fP91fUC2QgAe7PWwytt7Q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894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25BC43-012A-3C90-681E-4DC3D28A7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F39C24-3085-F548-2514-D685E7BF4E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 rot="3507713">
            <a:off x="3112383" y="433545"/>
            <a:ext cx="5967236" cy="5990911"/>
          </a:xfrm>
          <a:prstGeom prst="rect">
            <a:avLst/>
          </a:prstGeom>
        </p:spPr>
      </p:pic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0532D7EF-0279-C4F8-1204-F5865879C7C8}"/>
              </a:ext>
            </a:extLst>
          </p:cNvPr>
          <p:cNvCxnSpPr>
            <a:cxnSpLocks/>
          </p:cNvCxnSpPr>
          <p:nvPr/>
        </p:nvCxnSpPr>
        <p:spPr>
          <a:xfrm>
            <a:off x="5550694" y="3623677"/>
            <a:ext cx="1293019" cy="0"/>
          </a:xfrm>
          <a:prstGeom prst="line">
            <a:avLst/>
          </a:prstGeom>
          <a:ln w="19050">
            <a:solidFill>
              <a:srgbClr val="3F424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9BADD0A1-3896-E8D6-8A73-DEB1D95A03AB}"/>
              </a:ext>
            </a:extLst>
          </p:cNvPr>
          <p:cNvSpPr txBox="1"/>
          <p:nvPr/>
        </p:nvSpPr>
        <p:spPr>
          <a:xfrm>
            <a:off x="5418515" y="3209546"/>
            <a:ext cx="546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94A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rgbClr val="594A4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121EC25-3E15-5CE6-70A1-30A3C0DCBCFF}"/>
              </a:ext>
            </a:extLst>
          </p:cNvPr>
          <p:cNvSpPr/>
          <p:nvPr/>
        </p:nvSpPr>
        <p:spPr>
          <a:xfrm>
            <a:off x="5855566" y="3255712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知识点讲解</a:t>
            </a:r>
          </a:p>
        </p:txBody>
      </p:sp>
    </p:spTree>
    <p:extLst>
      <p:ext uri="{BB962C8B-B14F-4D97-AF65-F5344CB8AC3E}">
        <p14:creationId xmlns:p14="http://schemas.microsoft.com/office/powerpoint/2010/main" val="206366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19299C-C2E9-CDAD-D4B4-B4D77D769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326277B-A9A1-1F23-F16D-35F864EE4ACB}"/>
              </a:ext>
            </a:extLst>
          </p:cNvPr>
          <p:cNvSpPr txBox="1"/>
          <p:nvPr/>
        </p:nvSpPr>
        <p:spPr>
          <a:xfrm>
            <a:off x="1953052" y="1809750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巡线车常见底盘及其特点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967426-14C2-4DCA-A27A-D899D27AA1E5}"/>
              </a:ext>
            </a:extLst>
          </p:cNvPr>
          <p:cNvSpPr txBox="1"/>
          <p:nvPr/>
        </p:nvSpPr>
        <p:spPr>
          <a:xfrm>
            <a:off x="1953052" y="4194810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</a:t>
            </a:r>
            <a:r>
              <a:rPr lang="zh-CN" altLang="en-US" dirty="0"/>
              <a:t>红外对光管的了解与使用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721F963-7B31-15BA-0239-CF98881077EE}"/>
              </a:ext>
            </a:extLst>
          </p:cNvPr>
          <p:cNvSpPr txBox="1"/>
          <p:nvPr/>
        </p:nvSpPr>
        <p:spPr>
          <a:xfrm>
            <a:off x="1953052" y="3002280"/>
            <a:ext cx="1819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3.PWM</a:t>
            </a:r>
            <a:r>
              <a:rPr lang="zh-CN" altLang="en-US" dirty="0"/>
              <a:t>控制信号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7768F17-DE98-2BF6-5416-B5C434545A6F}"/>
              </a:ext>
            </a:extLst>
          </p:cNvPr>
          <p:cNvSpPr txBox="1"/>
          <p:nvPr/>
        </p:nvSpPr>
        <p:spPr>
          <a:xfrm>
            <a:off x="1953052" y="2406015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</a:t>
            </a:r>
            <a:r>
              <a:rPr lang="zh-CN" altLang="en-US" dirty="0"/>
              <a:t>常见电机的种类和特点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6B4F6EC-B5C3-CB42-0897-0D51870A4615}"/>
              </a:ext>
            </a:extLst>
          </p:cNvPr>
          <p:cNvSpPr txBox="1"/>
          <p:nvPr/>
        </p:nvSpPr>
        <p:spPr>
          <a:xfrm>
            <a:off x="1953052" y="3598545"/>
            <a:ext cx="2614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4.</a:t>
            </a:r>
            <a:r>
              <a:rPr lang="zh-CN" altLang="en-US" dirty="0"/>
              <a:t>电机驱动</a:t>
            </a:r>
            <a:r>
              <a:rPr lang="en-US" altLang="zh-CN" dirty="0"/>
              <a:t>L298N</a:t>
            </a:r>
            <a:r>
              <a:rPr lang="zh-CN" altLang="en-US" dirty="0"/>
              <a:t>的使用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250FE3-4580-D3D1-1666-B78624D1696A}"/>
              </a:ext>
            </a:extLst>
          </p:cNvPr>
          <p:cNvSpPr txBox="1"/>
          <p:nvPr/>
        </p:nvSpPr>
        <p:spPr>
          <a:xfrm>
            <a:off x="1953052" y="4791074"/>
            <a:ext cx="2547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6.PID</a:t>
            </a:r>
            <a:r>
              <a:rPr lang="zh-CN" altLang="en-US" dirty="0"/>
              <a:t>算法的了解与入门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BD883A4-E6EB-C9B7-F435-B7242592410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190" y="1529621"/>
            <a:ext cx="3798758" cy="3798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3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8F018-CB4A-0AC2-E463-D89FFD3E69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7C4E6C-5EB2-CF3C-2E9A-1452B5D2EA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F4904FBA-31F2-3109-15AD-3367AD7CF771}"/>
              </a:ext>
            </a:extLst>
          </p:cNvPr>
          <p:cNvSpPr txBox="1"/>
          <p:nvPr/>
        </p:nvSpPr>
        <p:spPr>
          <a:xfrm>
            <a:off x="505252" y="403485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巡线车常见底盘及其特点</a:t>
            </a:r>
          </a:p>
        </p:txBody>
      </p:sp>
      <p:pic>
        <p:nvPicPr>
          <p:cNvPr id="7" name="a1e3c27a431fab2a6a0d5240ae970a16">
            <a:hlinkClick r:id="" action="ppaction://media"/>
            <a:extLst>
              <a:ext uri="{FF2B5EF4-FFF2-40B4-BE49-F238E27FC236}">
                <a16:creationId xmlns:a16="http://schemas.microsoft.com/office/drawing/2014/main" id="{961FF08E-FB07-0EF7-417C-A42AF091F3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 rot="5400000">
            <a:off x="3810000" y="2693244"/>
            <a:ext cx="4572000" cy="2590800"/>
          </a:xfrm>
          <a:prstGeom prst="rect">
            <a:avLst/>
          </a:prstGeom>
        </p:spPr>
      </p:pic>
      <p:pic>
        <p:nvPicPr>
          <p:cNvPr id="8" name="183473ac94aa14efced29417684f4ac8">
            <a:hlinkClick r:id="" action="ppaction://media"/>
            <a:extLst>
              <a:ext uri="{FF2B5EF4-FFF2-40B4-BE49-F238E27FC236}">
                <a16:creationId xmlns:a16="http://schemas.microsoft.com/office/drawing/2014/main" id="{1F0CA7AE-E1C0-CEFC-A1F3-9B8F4BBAC5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 rot="16200000">
            <a:off x="218356" y="2720953"/>
            <a:ext cx="4548724" cy="2558657"/>
          </a:xfrm>
          <a:prstGeom prst="rect">
            <a:avLst/>
          </a:prstGeom>
        </p:spPr>
      </p:pic>
      <p:pic>
        <p:nvPicPr>
          <p:cNvPr id="9" name="0655e578cf70a4085caf744f76cbcae9">
            <a:hlinkClick r:id="" action="ppaction://media"/>
            <a:extLst>
              <a:ext uri="{FF2B5EF4-FFF2-40B4-BE49-F238E27FC236}">
                <a16:creationId xmlns:a16="http://schemas.microsoft.com/office/drawing/2014/main" id="{DD54B181-1B1D-E34A-F598-68375B3DBB8F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 rot="16200000">
            <a:off x="7415444" y="2711477"/>
            <a:ext cx="4548723" cy="257761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A341A8-D07B-DAF2-26AD-7348AAD80575}"/>
              </a:ext>
            </a:extLst>
          </p:cNvPr>
          <p:cNvSpPr txBox="1"/>
          <p:nvPr/>
        </p:nvSpPr>
        <p:spPr>
          <a:xfrm>
            <a:off x="5292314" y="1100591"/>
            <a:ext cx="16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阿克曼结构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F2C0ACB-A7FF-4FAB-EF02-436EB8C55E90}"/>
              </a:ext>
            </a:extLst>
          </p:cNvPr>
          <p:cNvSpPr txBox="1"/>
          <p:nvPr/>
        </p:nvSpPr>
        <p:spPr>
          <a:xfrm>
            <a:off x="1880650" y="1112118"/>
            <a:ext cx="1224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差速结构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FE26138-648F-B23C-397C-05BFA3862FD3}"/>
              </a:ext>
            </a:extLst>
          </p:cNvPr>
          <p:cNvSpPr txBox="1"/>
          <p:nvPr/>
        </p:nvSpPr>
        <p:spPr>
          <a:xfrm>
            <a:off x="9073234" y="1123868"/>
            <a:ext cx="1607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麦轮结构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859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4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61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3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63B2D-BF2C-FD7C-8323-8ADE161CF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2EAA5E6-48A3-1F8C-2D53-4DC0A562A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45" y="236504"/>
            <a:ext cx="3057181" cy="70329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704AAAA-ABC6-F671-8E17-4F52BBA5FDC1}"/>
              </a:ext>
            </a:extLst>
          </p:cNvPr>
          <p:cNvSpPr txBox="1"/>
          <p:nvPr/>
        </p:nvSpPr>
        <p:spPr>
          <a:xfrm>
            <a:off x="505252" y="403485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巡线车常见底盘及其特点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A22C031-B369-A360-EEC5-B72AA693E974}"/>
              </a:ext>
            </a:extLst>
          </p:cNvPr>
          <p:cNvSpPr txBox="1"/>
          <p:nvPr/>
        </p:nvSpPr>
        <p:spPr>
          <a:xfrm>
            <a:off x="1098308" y="2151727"/>
            <a:ext cx="235966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差速底盘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阿克曼底盘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麦轮底盘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23050BC-C367-03C8-1BDE-4ECF4BCF076D}"/>
              </a:ext>
            </a:extLst>
          </p:cNvPr>
          <p:cNvSpPr txBox="1"/>
          <p:nvPr/>
        </p:nvSpPr>
        <p:spPr>
          <a:xfrm>
            <a:off x="6343650" y="1549330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运动学：</a:t>
            </a:r>
            <a:endParaRPr lang="en-US" altLang="zh-CN" sz="2400" dirty="0"/>
          </a:p>
          <a:p>
            <a:r>
              <a:rPr lang="zh-CN" altLang="en-US" sz="2400" dirty="0"/>
              <a:t>前向运动学与逆向运动学</a:t>
            </a:r>
          </a:p>
        </p:txBody>
      </p:sp>
      <p:pic>
        <p:nvPicPr>
          <p:cNvPr id="1026" name="Picture 2" descr="平衡车 的图像结果">
            <a:extLst>
              <a:ext uri="{FF2B5EF4-FFF2-40B4-BE49-F238E27FC236}">
                <a16:creationId xmlns:a16="http://schemas.microsoft.com/office/drawing/2014/main" id="{06C6C9B1-E6C4-F4E4-86F7-785A285957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0" b="7475"/>
          <a:stretch/>
        </p:blipFill>
        <p:spPr bwMode="auto">
          <a:xfrm>
            <a:off x="6343650" y="3211325"/>
            <a:ext cx="3050111" cy="2554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4389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5199</TotalTime>
  <Words>873</Words>
  <Application>Microsoft Office PowerPoint</Application>
  <PresentationFormat>宽屏</PresentationFormat>
  <Paragraphs>116</Paragraphs>
  <Slides>26</Slides>
  <Notes>17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3" baseType="lpstr">
      <vt:lpstr>-apple-system</vt:lpstr>
      <vt:lpstr>Helvetica Neue</vt:lpstr>
      <vt:lpstr>等线</vt:lpstr>
      <vt:lpstr>等线 Light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description>锐旗设计；https://9ppt.taobao.com</dc:description>
  <cp:lastModifiedBy>li wuyou</cp:lastModifiedBy>
  <cp:revision>27</cp:revision>
  <dcterms:created xsi:type="dcterms:W3CDTF">2017-05-19T08:27:14Z</dcterms:created>
  <dcterms:modified xsi:type="dcterms:W3CDTF">2024-11-13T15:53:40Z</dcterms:modified>
</cp:coreProperties>
</file>